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notesSlides/notesSlide6.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1"/>
  </p:sldMasterIdLst>
  <p:notesMasterIdLst>
    <p:notesMasterId r:id="rId12"/>
  </p:notesMasterIdLst>
  <p:sldIdLst>
    <p:sldId id="274" r:id="rId2"/>
    <p:sldId id="285" r:id="rId3"/>
    <p:sldId id="275" r:id="rId4"/>
    <p:sldId id="278" r:id="rId5"/>
    <p:sldId id="286" r:id="rId6"/>
    <p:sldId id="283" r:id="rId7"/>
    <p:sldId id="279" r:id="rId8"/>
    <p:sldId id="277" r:id="rId9"/>
    <p:sldId id="288" r:id="rId10"/>
    <p:sldId id="284" r:id="rId11"/>
  </p:sldIdLst>
  <p:sldSz cx="9144000" cy="6858000" type="letter"/>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3" autoAdjust="0"/>
    <p:restoredTop sz="74629" autoAdjust="0"/>
  </p:normalViewPr>
  <p:slideViewPr>
    <p:cSldViewPr snapToGrid="0" snapToObjects="1" showGuides="1">
      <p:cViewPr varScale="1">
        <p:scale>
          <a:sx n="50" d="100"/>
          <a:sy n="50" d="100"/>
        </p:scale>
        <p:origin x="1572" y="2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2T19:21:12.45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1,'171'11,"-62"-1,892 4,-628-30,260 2,-389 22,522 12,-62-2,17 0,653-32,164-7,-970 37,-69-1,850-16,-1022-6,1100-3,-1034 20,278 9,-266 3,206 6,13-34,-478-2,438-15,508 71,-489-6,-209-59,-346 11,95-8,-118 13,1 2,0 0,40 8,-38-3,-1 1,35 13,-55-17,1 0,-1 1,1 0,-1 0,0 1,-1 0,1 0,-1 0,0 1,0 0,-1 0,8 10,-12-13,1-1,-1 1,0 0,0-1,-1 1,1 0,0-1,-1 1,0 0,0 0,1 0,-2-1,1 1,0 0,0 0,-1 0,0-1,0 1,1 0,-1-1,-1 1,1-1,0 1,-1-1,1 1,-1-1,0 0,0 0,0 0,-2 3,-9 6,-1 1,0-2,-28 17,23-15,9-5,-250 155,180-118,-116 48,177-85,1-1,-1-2,0 0,0 0,-24 0,-101-5,68-1,-32 0,-670 1,451 34,102-7,-443-17,5-72,-267-38,827 95,-133-13,135 4,-230-25,-529-51,377 29,-284 3,572 47,-233-28,-216-10,152 65,350-1,-204 46,-27 43,200-54,-1212 386,1030-318,-66 23,319-106,-2-5,0-4,-2-5,0-5,-173 3,63-21,-382-56,489 43,-596-101,631 101,-178-42,102 25,-290-27,-126 48,367 14,186-2,0 0,-1 1,1 0,0 1,0 1,1 0,-1 0,0 2,1 0,0 0,0 1,1 0,-1 1,1 0,1 1,-1 0,-11 13,-63 68,76-78,-1 1,2 1,-1-1,2 1,0 1,-6 13,12-23,0 0,0 0,0 0,1 0,-1 0,1 0,0 1,0-1,0 0,1 0,0 0,-1 0,1 0,1 0,-1-1,1 1,-1 0,1 0,0-1,0 1,1-1,-1 0,5 5,1 0,0 0,1-1,0 0,0 0,1-1,-1 0,16 6,10 2,1-1,1-2,49 9,-55-13,167 32,58-5,68-7,1053-18,-654-36,230-6,-440 20,-66 4,945 17,-703 19,987 20,647-73,-2200 23,1742-19,-1286 64,-514-34,488 44,-99-47,186 12,-617-16,-3 0,-1 0,0 2,0 0,0 1,28 9,-47-13,1 0,-1 0,1 0,-1 1,1-1,-1 0,1 0,-1 0,0 1,1-1,-1 0,1 0,-1 1,0-1,1 0,-1 1,0-1,1 1,-1-1,0 0,0 1,1-1,-1 1,0-1,0 1,0-1,0 1,1-1,-1 1,0-1,0 1,0-1,0 0,0 1,0-1,0 1,0-1,-1 1,1-1,0 1,0-1,0 1,0-1,-1 1,1-1,0 0,0 1,-1 0,-7 7,0-1,-1 0,1 0,-1-1,0 0,-1 0,-11 4,1 2,-31 14,-1-2,-1-2,-58 15,103-34,-236 73,108-36,-1115 323,792-263,346-84,-1-6,-127-4,-122-24,37 2,-145-2,-246-7,35-11,3-52,68-55,126 26,378 98,-201-10,-102 29,268 2,-97 5,-259 41,400-34,-709 84,289-68,-309 24,84-1,3-34,348-35,25 0,-4 32,-806 38,1050-55,-315 6,345 1,0 5,-148 35,141-23,57-15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2T19:22:15.02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5617 2861,'-29'1,"-32"6,4-1,-502 17,-5-23,318-1,-3195 0,3422 0,-1 0,1-1,0-1,-31-9,-69-32,118 43,-2 0,-24-10,-40-22,58 28,1-1,-1 0,2-1,-1 1,1-1,0-1,0 1,-7-11,-60-113,67 121,0-1,1 0,1-1,0 1,0-1,1 0,-4-21,4 7,1 0,2-43,1 55,0-6,0 1,2-1,4-19,-5 33,1 0,0 0,0 0,0 0,1 0,0 0,0 1,1-1,0 1,-1 0,2 0,-1 1,7-7,25-23,-24 22,0 1,1 0,18-12,-2 5,1 1,0 2,2 1,0 1,0 2,1 1,0 2,0 1,57-4,273 8,-7 1,172-58,-1-36,-107 18,-95 43,-3 24,-193 9,336-48,-464 49,74-7,138 0,75 24,-76-3,88-4,344 25,-465-14,315 25,122 8,7 1,279-58,-859 0,485-27,1 41,-90 47,2 26,-365-68,103 16,1-9,1-7,345-17,-215-22,87-6,5 23,122 35,-356-16,256-15,-307-5,455-18,-356 30,37-1,116-31,-119 5,92 10,60-3,-271 9,76-8,-176 9,0-2,-1-1,0-2,-1 0,39-22,50-19,9 12,-83 28,0-2,0-3,62-32,-58 21,-2-3,0-1,53-51,-87 72,-1-1,-1-1,0 0,-1 0,0-1,-1 0,-1-1,0 0,10-28,-17 41,0-1,-1 1,1 0,-1 0,0 0,1 0,-1 0,0 0,0-1,-1 1,1 0,0 0,-1 0,1 0,-1 0,0 0,-1-3,1 4,0 0,0-1,0 1,-1 0,1 0,0 0,-1 0,1 0,-1 0,1 0,-1 1,0-1,1 0,-1 1,0-1,1 1,-3-1,-8 1,0-1,0 2,0-1,0 2,-14 3,14-3,-217 40,61-10,-187 13,35-40,248-8,-1-4,-97-21,41-4,31 7,0 4,-112-9,104 25,1 4,0 5,-143 24,-18 8,207-32,0-3,-93-9,-5-14,-67-6,-596-18,819 46,-41-1,-1 2,1 1,-73 15,-87 27,-1-9,-263 11,404-45,-100-12,-60-23,63 9,-39 2,-277 5,208 43,-3 0,146-28,-201-31,-118-49,166 27,258 52,-310-52,221 43,-117 0,136 12,-348-9,-239-46,168 9,140 15,-196 1,4 32,303 0,106-2,13-1,-195 22,131 18,47-8,-133 13,-364 8,-216-2,544-27,-68 7,-139 7,-3-31,417-5,-279-15,364 12,12 2,0-1,1-1,-1-1,-35-12,50 14,0 0,1-1,-1 1,1-1,-1 0,1 0,0 0,0-1,1 1,-1-1,1 0,0 0,0 0,0-1,0 1,1-1,0 0,0 1,0-1,0 0,1 0,0 0,-1-10,-1-17,2 1,1-1,6-45,24-93,-27 157,1 1,0-1,1 1,0 0,1 1,0 0,1 0,0 0,1 0,0 1,1 1,0-1,0 1,11-7,6-3,1 1,0 2,1 0,47-17,-29 16,1 2,0 2,1 3,72-8,197 3,-277 14,584 0,297-9,-574-10,199-9,-117 10,-6-33,-234 19,320-14,-413 45,309-17,182-28,-427 43,272 29,-149 29,-111-17,218 21,-65-12,-262-36,518 70,114-41,-104-8,-233 5,34 1,646-24,-681-16,264 9,-2 30,-187 30,-217-28,147 33,-193-34,231 21,-328-53,0-2,-1-4,117-17,159-65,-210 46,183-26,-96 45,40-4,-77-13,208-67,-205 49,-149 43,0 2,80-4,81 12,8-1,-30-17,-62 4,33-3,-81 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2T20:14:09.5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1 487,'16'-3,"201"-45,242-23,591 15,-608 33,0-24,93-7,1103-89,-1241 110,3 24,504 76,-11-1,-475-57,297 13,858 54,-1217-64,641 13,-717-26,331 10,-463 3,194 42,135 58,-371-85,392 89,10-38,-37-55,1-47,-85-39,-5-22,-262 58,-94 21,176-36,-161 36,1 1,77 2,-115 3,1 0,-1 1,0 0,0-1,1 1,-1 1,0-1,0 1,5 2,-8-4,-1 0,0 1,1-1,-1 0,0 1,1-1,-1 0,0 1,1-1,-1 0,0 1,0-1,0 1,1-1,-1 0,0 1,0-1,0 1,0-1,0 1,0-1,0 0,0 1,0-1,0 1,0-1,0 1,0-1,0 1,0-1,0 0,0 1,-1 0,0 1,-1 0,1 0,-1 0,0-1,0 1,0-1,0 1,0-1,0 1,-4 1,-53 24,-1-3,-72 20,60-21,-110 39,-309 89,-254-2,577-119,98-17,-558 77,377-72,-317 31,-103 55,441-65,37-7,-611 79,-98-48,227-36,5-26,376-3,-576-10,1-38,474 12,-231-17,-1330 66,1903-8,-744 58,5 40,616-70,-200 61,-301 110,295-122,-11-3,274-51,60-11,45-8,14-7,0 0,0 0,0 0,0 0,0 0,0 0,0 0,0 1,0-1,0 0,-1 0,1 0,0 0,0 0,0 0,0 1,0-1,0 0,0 0,0 0,0 0,0 0,0 0,0 1,0-1,0 0,0 0,1 0,-1 0,0 0,0 0,0 1,0-1,0 0,0 0,0 0,0 0,0 0,0 0,0 0,1 0,-1 0,0 0,0 1,0-1,0 0,0 0,0 0,32 8,405 45,-112-29,134-1,1632 7,-1527-36,-442 4,1515-27,-518-37,-874 48,1117-51,346 53,-1706 16,685 13,-10 59,-602-59,527 79,215-62,-670-28,440 46,3 47,-445-69,-116-21,358 57,4-22,378-39,-485-22,-267 19,10-1,-27 3,0 0,0 0,-1 0,1 0,0 0,0 0,0 0,0 0,0 0,0 0,0 0,0 0,0 0,0 0,0 0,0 0,0 0,-1 0,1 0,0 1,0-1,0 0,0 0,0 0,0 0,0 0,0 0,0 0,0 0,0 0,0 0,0 0,0 0,0 0,0 0,0 1,0-1,0 0,0 0,0 0,0 0,0 0,0 0,0 0,0 0,0 0,0 0,0 0,0 0,0 1,0-1,0 0,0 0,0 0,0 0,0 0,-19 8,-296 117,-137 49,-50-50,-10-33,208-42,-210 46,366-66,-45 3,-321 12,-196-45,378-3,182 3,-575-16,-322-67,532 2,47 6,-243 14,499 52,-443-13,508 21,-382 5,459 3,-134 28,-66 38,32-7,-270 45,150-35,-225 47,-10-19,330-68,-97 8,-16-39,2-23,141 5,-449-49,655 59,-509-60,432 60,-1 4,-116 16,212-15,-3 0,-10 1,-30-1,47-1,0-1,-1 1,1-1,0 0,0-1,0 1,0-1,0 0,1 0,-1 0,-5-5,-5-6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2T20:14:21.37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126 238,'153'0,"22"0,908-33,-71 0,416 80,-1241-34,374 18,-380-29,209-25,1856-90,-1785 130,-186-4,-91-12,-1-8,240-41,-395 44,483-67,6 41,416 67,222-10,-993-23,186 29,157 52,-209-32,-42-18,416 4,-373-41,132 2,-108 29,-304-25,0 0,0 1,29 14,12 3,24 8,114 58,-167-73,-1 1,-1 2,-1 0,43 40,-65-55,-1 1,1-1,-1 1,1-1,-1 1,0 0,0 1,-1-1,1 0,-1 1,0-1,0 1,1 7,-3-11,0 0,0 0,0 0,0 0,0 0,0 0,-1 0,1 0,0 0,-1 0,1 0,-1-1,1 1,-1 0,1 0,-1 0,0-1,1 1,-1 0,0 0,1-1,-1 1,0-1,0 1,0-1,0 1,1-1,-3 1,-28 6,25-6,-47 5,-66-1,5-2,-221 36,-1 23,-83 11,177-42,-1-12,-476-23,310-2,9 28,357-20,-215 16,-562 27,50-43,88-1,274 16,12 0,-77-15,-329 11,233 24,-198 10,-403-37,713-13,-932 3,566 36,144-2,253-16,-136 2,236-7,162-2,94-8,-118 20,132-8,0 2,-60 28,59-22,52-20,-18 5,0 2,-29 18,45-24,1 0,0 1,0 0,0 0,1 0,0 1,0 0,0 0,0 0,1 1,-6 12,10-18,-1 0,1 0,-1 0,1 0,-1 0,1 0,0 0,-1 0,1 0,0 0,0 0,0 0,0 0,0 0,0 0,0 1,0-1,1 0,-1 0,0 0,1 0,-1 0,1 0,-1 0,1 0,-1 0,1 0,0-1,-1 1,1 0,0 0,0 0,-1-1,1 1,0 0,0-1,0 1,0-1,0 1,0-1,0 0,0 1,0-1,2 0,5 2,0 0,1-1,-1 0,14-1,-16 0,175 9,-59-1,7-2,383 28,253 87,-308-43,-329-64,146-3,-98-6,740 75,-724-59,0-9,283-17,553-41,3 43,-663 4,16 27,-3 33,-25-3,3-27,84-28,205 8,-498-2,301 12,1-31,-16-36,76-5,112 38,124-10,-637 13,356-23,-366 29,-1-5,0-4,117-31,230-88,-306 88,-34 13,2 5,143-16,-99 32,171 9,-144 4,-172-3,152-6,-109-1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2T20:14:27.0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268 144,'160'7,"186"32,7 2,-1-23,-245-18,141-16,10-22,83-9,136 13,0 22,-424 11,558-36,-408 21,-103 8,558-29,450 34,-749 4,211 21,111 17,172 22,-831-58,740 70,949 13,-1026-62,110 19,-8-43,-225-33,181-3,-327 53,102-3,-59-43,-299 10,-103 9,0 4,98 0,-37 17,128 28,113 44,-334-77,59 17,-75-19,-1-1,1 1,-1 1,0 0,0 0,0 0,7 8,-14-12,1 0,-1 0,0 0,0 0,1 0,-1 1,0-1,0 1,-1-1,1 1,0-1,0 1,-1-1,1 1,-1 0,1-1,-1 1,0 0,1-1,-1 1,0 0,0-1,0 1,-1 0,1-1,0 1,-1 0,1-1,-1 3,-1 0,-1 0,0-1,1 1,-1 0,-1-1,1 0,0 0,-1 0,-7 5,-9 5,0-2,-1 0,0-1,-1-1,-36 9,20-5,-137 40,-294 51,315-83,0-6,-209-6,107-28,70 4,-98-18,167 16,-159-3,-98 32,66 0,-70 5,-4 1,-203-18,-65 1,246 31,240-15,-1115 68,7-117,867 2,0 32,88 23,-142 8,-751-22,822-13,23-9,-157 3,-66 56,-4 32,444-58,-111 19,-78 10,-7-23,-84-29,-321 18,669-10,-589 35,596-43,-95-13,125 7,0-2,0-1,-62-26,-37-12,101 38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EE0219B-5C99-684B-B111-CFB32BF5523A}" type="datetimeFigureOut">
              <a:rPr lang="en-US" smtClean="0"/>
              <a:t>2/2/2024</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8460651-2EFA-5942-9B42-755AD7DE0086}" type="slidenum">
              <a:rPr lang="en-US" smtClean="0"/>
              <a:t>‹#›</a:t>
            </a:fld>
            <a:endParaRPr lang="en-US"/>
          </a:p>
        </p:txBody>
      </p:sp>
    </p:spTree>
    <p:extLst>
      <p:ext uri="{BB962C8B-B14F-4D97-AF65-F5344CB8AC3E}">
        <p14:creationId xmlns:p14="http://schemas.microsoft.com/office/powerpoint/2010/main" val="985715647"/>
      </p:ext>
    </p:extLst>
  </p:cSld>
  <p:clrMap bg1="lt1" tx1="dk1" bg2="lt2" tx2="dk2" accent1="accent1" accent2="accent2" accent3="accent3" accent4="accent4" accent5="accent5" accent6="accent6" hlink="hlink" folHlink="folHlink"/>
  <p:notesStyle>
    <a:lvl1pPr marL="0" algn="l" defTabSz="767951" rtl="0" eaLnBrk="1" latinLnBrk="0" hangingPunct="1">
      <a:defRPr sz="1008" kern="1200">
        <a:solidFill>
          <a:schemeClr val="tx1"/>
        </a:solidFill>
        <a:latin typeface="+mn-lt"/>
        <a:ea typeface="+mn-ea"/>
        <a:cs typeface="+mn-cs"/>
      </a:defRPr>
    </a:lvl1pPr>
    <a:lvl2pPr marL="383976" algn="l" defTabSz="767951" rtl="0" eaLnBrk="1" latinLnBrk="0" hangingPunct="1">
      <a:defRPr sz="1008" kern="1200">
        <a:solidFill>
          <a:schemeClr val="tx1"/>
        </a:solidFill>
        <a:latin typeface="+mn-lt"/>
        <a:ea typeface="+mn-ea"/>
        <a:cs typeface="+mn-cs"/>
      </a:defRPr>
    </a:lvl2pPr>
    <a:lvl3pPr marL="767951" algn="l" defTabSz="767951" rtl="0" eaLnBrk="1" latinLnBrk="0" hangingPunct="1">
      <a:defRPr sz="1008" kern="1200">
        <a:solidFill>
          <a:schemeClr val="tx1"/>
        </a:solidFill>
        <a:latin typeface="+mn-lt"/>
        <a:ea typeface="+mn-ea"/>
        <a:cs typeface="+mn-cs"/>
      </a:defRPr>
    </a:lvl3pPr>
    <a:lvl4pPr marL="1151927" algn="l" defTabSz="767951" rtl="0" eaLnBrk="1" latinLnBrk="0" hangingPunct="1">
      <a:defRPr sz="1008" kern="1200">
        <a:solidFill>
          <a:schemeClr val="tx1"/>
        </a:solidFill>
        <a:latin typeface="+mn-lt"/>
        <a:ea typeface="+mn-ea"/>
        <a:cs typeface="+mn-cs"/>
      </a:defRPr>
    </a:lvl4pPr>
    <a:lvl5pPr marL="1535903" algn="l" defTabSz="767951" rtl="0" eaLnBrk="1" latinLnBrk="0" hangingPunct="1">
      <a:defRPr sz="1008" kern="1200">
        <a:solidFill>
          <a:schemeClr val="tx1"/>
        </a:solidFill>
        <a:latin typeface="+mn-lt"/>
        <a:ea typeface="+mn-ea"/>
        <a:cs typeface="+mn-cs"/>
      </a:defRPr>
    </a:lvl5pPr>
    <a:lvl6pPr marL="1919879" algn="l" defTabSz="767951" rtl="0" eaLnBrk="1" latinLnBrk="0" hangingPunct="1">
      <a:defRPr sz="1008" kern="1200">
        <a:solidFill>
          <a:schemeClr val="tx1"/>
        </a:solidFill>
        <a:latin typeface="+mn-lt"/>
        <a:ea typeface="+mn-ea"/>
        <a:cs typeface="+mn-cs"/>
      </a:defRPr>
    </a:lvl6pPr>
    <a:lvl7pPr marL="2303854" algn="l" defTabSz="767951" rtl="0" eaLnBrk="1" latinLnBrk="0" hangingPunct="1">
      <a:defRPr sz="1008" kern="1200">
        <a:solidFill>
          <a:schemeClr val="tx1"/>
        </a:solidFill>
        <a:latin typeface="+mn-lt"/>
        <a:ea typeface="+mn-ea"/>
        <a:cs typeface="+mn-cs"/>
      </a:defRPr>
    </a:lvl7pPr>
    <a:lvl8pPr marL="2687830" algn="l" defTabSz="767951" rtl="0" eaLnBrk="1" latinLnBrk="0" hangingPunct="1">
      <a:defRPr sz="1008" kern="1200">
        <a:solidFill>
          <a:schemeClr val="tx1"/>
        </a:solidFill>
        <a:latin typeface="+mn-lt"/>
        <a:ea typeface="+mn-ea"/>
        <a:cs typeface="+mn-cs"/>
      </a:defRPr>
    </a:lvl8pPr>
    <a:lvl9pPr marL="3071806" algn="l" defTabSz="767951" rtl="0" eaLnBrk="1" latinLnBrk="0" hangingPunct="1">
      <a:defRPr sz="100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Welcome and self intro </a:t>
            </a:r>
            <a:r>
              <a:rPr lang="en-US" dirty="0"/>
              <a:t>– Hello everyone. My name is Uthy and I am one of the Infection Preventionist at the Hospital for Special Surgery.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8460651-2EFA-5942-9B42-755AD7DE0086}" type="slidenum">
              <a:rPr lang="en-US" smtClean="0"/>
              <a:t>1</a:t>
            </a:fld>
            <a:endParaRPr lang="en-US"/>
          </a:p>
        </p:txBody>
      </p:sp>
    </p:spTree>
    <p:extLst>
      <p:ext uri="{BB962C8B-B14F-4D97-AF65-F5344CB8AC3E}">
        <p14:creationId xmlns:p14="http://schemas.microsoft.com/office/powerpoint/2010/main" val="1975886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11801">
              <a:defRPr/>
            </a:pPr>
            <a:r>
              <a:rPr lang="en-US" b="1" dirty="0"/>
              <a:t>Article overview:</a:t>
            </a:r>
          </a:p>
          <a:p>
            <a:r>
              <a:rPr lang="en-US" dirty="0"/>
              <a:t>The article I picked for today’s journal club is titled: Identifying management practices for promoting infection prevention: Perspectives on strategic communication. This is an article written by </a:t>
            </a:r>
            <a:r>
              <a:rPr lang="en-US" dirty="0" err="1"/>
              <a:t>McAlerney</a:t>
            </a:r>
            <a:r>
              <a:rPr lang="en-US" dirty="0"/>
              <a:t>, et al. This was published in the June 2022 AJIC </a:t>
            </a:r>
            <a:r>
              <a:rPr lang="en-US" strike="sngStrike" dirty="0"/>
              <a:t>version 50, no. 6, from pages 593 through 597. </a:t>
            </a:r>
          </a:p>
          <a:p>
            <a:endParaRPr lang="en-US" dirty="0"/>
          </a:p>
          <a:p>
            <a:r>
              <a:rPr lang="en-US" dirty="0"/>
              <a:t>This article stood out for me because I am always looking for opportunities to improve my communication style when it comes to sharing HAI information with hospital leadership, unit leaders, and frontline staff; and sharing it in an impactful way </a:t>
            </a:r>
            <a:r>
              <a:rPr lang="en-US" strike="sngStrike" dirty="0"/>
              <a:t>where there are lessons learned from it as well as adding a “human factor”, so the patient doesn’t appear to be just a number on our HAI tracker. Harm reached an actual person possible from a flaw in our system.  And how can we prevent them moving fwd. </a:t>
            </a:r>
          </a:p>
          <a:p>
            <a:endParaRPr lang="en-US" dirty="0"/>
          </a:p>
        </p:txBody>
      </p:sp>
      <p:sp>
        <p:nvSpPr>
          <p:cNvPr id="4" name="Slide Number Placeholder 3"/>
          <p:cNvSpPr>
            <a:spLocks noGrp="1"/>
          </p:cNvSpPr>
          <p:nvPr>
            <p:ph type="sldNum" sz="quarter" idx="5"/>
          </p:nvPr>
        </p:nvSpPr>
        <p:spPr/>
        <p:txBody>
          <a:bodyPr/>
          <a:lstStyle/>
          <a:p>
            <a:fld id="{A8460651-2EFA-5942-9B42-755AD7DE0086}" type="slidenum">
              <a:rPr lang="en-US" smtClean="0"/>
              <a:t>2</a:t>
            </a:fld>
            <a:endParaRPr lang="en-US"/>
          </a:p>
        </p:txBody>
      </p:sp>
    </p:spTree>
    <p:extLst>
      <p:ext uri="{BB962C8B-B14F-4D97-AF65-F5344CB8AC3E}">
        <p14:creationId xmlns:p14="http://schemas.microsoft.com/office/powerpoint/2010/main" val="2282409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Study Design</a:t>
            </a:r>
            <a:r>
              <a:rPr lang="en-US" dirty="0"/>
              <a:t>: This was a cross-sectional study done in 18 hospitals throughout the U.S. where 188 admin and clinical leaders were interviewed, between Sept 2017 – Nov 2019. </a:t>
            </a:r>
          </a:p>
          <a:p>
            <a:endParaRPr lang="en-US" dirty="0"/>
          </a:p>
          <a:p>
            <a:r>
              <a:rPr lang="en-US" sz="1000" dirty="0"/>
              <a:t>It is not defined in the article, and I was not aware of what strategic communication actually meant, but what I gathered through this article is that it means beyond sharing meaningful information. I thought the article emphasized it as a thoughtful and purposeful approach to convey info in alignment with specific objectives. </a:t>
            </a:r>
          </a:p>
          <a:p>
            <a:endParaRPr lang="en-US" sz="1000" dirty="0"/>
          </a:p>
          <a:p>
            <a:r>
              <a:rPr lang="en-US" sz="1000" dirty="0"/>
              <a:t>And they say, although benefits of using strategic communication to IP is well documented, the strategies used by leaders to support successful info sharing is not well understood. </a:t>
            </a:r>
          </a:p>
          <a:p>
            <a:pPr algn="l"/>
            <a:r>
              <a:rPr lang="en-US" sz="1000" dirty="0">
                <a:latin typeface="Calibri" panose="020F0502020204030204" pitchFamily="34" charset="0"/>
              </a:rPr>
              <a:t>The objective of this study was to </a:t>
            </a:r>
            <a:r>
              <a:rPr lang="en-US" sz="1000" dirty="0">
                <a:latin typeface="AdvOT5fa4e291"/>
              </a:rPr>
              <a:t>address this knowledge gap by identifying and characterizing strategic communication practices used by managers, directors, and executive leaders to share HAI prevention information.</a:t>
            </a:r>
            <a:endParaRPr lang="en-US" sz="1000" dirty="0"/>
          </a:p>
          <a:p>
            <a:endParaRPr lang="en-US" sz="1000" dirty="0">
              <a:latin typeface="Calibri" panose="020F0502020204030204" pitchFamily="34" charset="0"/>
            </a:endParaRPr>
          </a:p>
          <a:p>
            <a:r>
              <a:rPr lang="en-US" sz="1000" dirty="0">
                <a:latin typeface="Calibri" panose="020F0502020204030204" pitchFamily="34" charset="0"/>
              </a:rPr>
              <a:t>The study included interviews of exec and mid level leaders in hospitals that varied in size, region, and performance. </a:t>
            </a:r>
          </a:p>
          <a:p>
            <a:endParaRPr lang="en-US" dirty="0"/>
          </a:p>
        </p:txBody>
      </p:sp>
      <p:sp>
        <p:nvSpPr>
          <p:cNvPr id="4" name="Slide Number Placeholder 3"/>
          <p:cNvSpPr>
            <a:spLocks noGrp="1"/>
          </p:cNvSpPr>
          <p:nvPr>
            <p:ph type="sldNum" sz="quarter" idx="5"/>
          </p:nvPr>
        </p:nvSpPr>
        <p:spPr/>
        <p:txBody>
          <a:bodyPr/>
          <a:lstStyle/>
          <a:p>
            <a:fld id="{A8460651-2EFA-5942-9B42-755AD7DE0086}" type="slidenum">
              <a:rPr lang="en-US" smtClean="0"/>
              <a:t>3</a:t>
            </a:fld>
            <a:endParaRPr lang="en-US"/>
          </a:p>
        </p:txBody>
      </p:sp>
    </p:spTree>
    <p:extLst>
      <p:ext uri="{BB962C8B-B14F-4D97-AF65-F5344CB8AC3E}">
        <p14:creationId xmlns:p14="http://schemas.microsoft.com/office/powerpoint/2010/main" val="4014191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317"/>
              </a:spcAft>
            </a:pPr>
            <a:r>
              <a:rPr lang="en-US" sz="1000" dirty="0">
                <a:latin typeface="Calibri" panose="020F0502020204030204" pitchFamily="34" charset="0"/>
              </a:rPr>
              <a:t>They chose participants using a purposive sampling approach where hospitals were invited to participate in the study </a:t>
            </a:r>
          </a:p>
          <a:p>
            <a:pPr marL="1027026" lvl="1" indent="-302066">
              <a:lnSpc>
                <a:spcPct val="90000"/>
              </a:lnSpc>
              <a:spcAft>
                <a:spcPts val="317"/>
              </a:spcAft>
              <a:buFont typeface="Arial" panose="020B0604020202020204" pitchFamily="34" charset="0"/>
              <a:buChar char="•"/>
            </a:pPr>
            <a:r>
              <a:rPr lang="en-US" sz="1000" dirty="0">
                <a:latin typeface="Calibri" panose="020F0502020204030204" pitchFamily="34" charset="0"/>
              </a:rPr>
              <a:t>They ensured geographic variability by recruiting pairs of higher- and lower- performing hospitals within regions (based on 2016 HAI data from Hospital Compare)</a:t>
            </a:r>
          </a:p>
          <a:p>
            <a:pPr marL="1027026" lvl="1" indent="-302066">
              <a:lnSpc>
                <a:spcPct val="90000"/>
              </a:lnSpc>
              <a:spcAft>
                <a:spcPts val="317"/>
              </a:spcAft>
              <a:buFont typeface="Arial" panose="020B0604020202020204" pitchFamily="34" charset="0"/>
              <a:buChar char="•"/>
            </a:pPr>
            <a:r>
              <a:rPr lang="en-US" sz="1000" dirty="0">
                <a:latin typeface="Calibri" panose="020F0502020204030204" pitchFamily="34" charset="0"/>
              </a:rPr>
              <a:t>They also included hospitals based organizational characteristics like the # of beds, ICU, teaching status</a:t>
            </a:r>
          </a:p>
          <a:p>
            <a:pPr marL="1027026" lvl="1" indent="-302066">
              <a:lnSpc>
                <a:spcPct val="90000"/>
              </a:lnSpc>
              <a:spcAft>
                <a:spcPts val="317"/>
              </a:spcAft>
              <a:buFont typeface="Arial" panose="020B0604020202020204" pitchFamily="34" charset="0"/>
              <a:buChar char="•"/>
            </a:pPr>
            <a:r>
              <a:rPr lang="en-US" sz="1000" dirty="0">
                <a:latin typeface="Calibri" panose="020F0502020204030204" pitchFamily="34" charset="0"/>
              </a:rPr>
              <a:t>They spent 1- to 2-day at each site interviewing various leadership roles ranging from executives, directors, to managers (c</a:t>
            </a:r>
            <a:r>
              <a:rPr lang="en-US" sz="1000" dirty="0"/>
              <a:t>hief medical quality officer, chief of medical staff, chief nursing officer, managers of surgical, medical, and ICU units, clinical education, infection prevention, nursing quality, patient safety)</a:t>
            </a:r>
            <a:endParaRPr lang="en-US" sz="1000" dirty="0">
              <a:latin typeface="Calibri" panose="020F0502020204030204" pitchFamily="34" charset="0"/>
            </a:endParaRPr>
          </a:p>
          <a:p>
            <a:pPr marL="319058">
              <a:lnSpc>
                <a:spcPct val="90000"/>
              </a:lnSpc>
              <a:spcAft>
                <a:spcPts val="317"/>
              </a:spcAft>
            </a:pPr>
            <a:endParaRPr lang="en-US" sz="1000" b="1" dirty="0">
              <a:latin typeface="Calibri" panose="020F0502020204030204" pitchFamily="34" charset="0"/>
            </a:endParaRPr>
          </a:p>
          <a:p>
            <a:pPr marL="319058">
              <a:lnSpc>
                <a:spcPct val="90000"/>
              </a:lnSpc>
              <a:spcAft>
                <a:spcPts val="317"/>
              </a:spcAft>
            </a:pPr>
            <a:r>
              <a:rPr lang="en-US" sz="1000" dirty="0">
                <a:latin typeface="Calibri" panose="020F0502020204030204" pitchFamily="34" charset="0"/>
              </a:rPr>
              <a:t>Data was collection using a semi-structured interview guide performing in-person 1:1 and group interviews</a:t>
            </a:r>
          </a:p>
          <a:p>
            <a:pPr marL="1027026" lvl="1" indent="-302066">
              <a:lnSpc>
                <a:spcPct val="90000"/>
              </a:lnSpc>
              <a:spcAft>
                <a:spcPts val="317"/>
              </a:spcAft>
              <a:buFont typeface="Arial" panose="020B0604020202020204" pitchFamily="34" charset="0"/>
              <a:buChar char="•"/>
            </a:pPr>
            <a:r>
              <a:rPr lang="en-US" sz="1000" dirty="0">
                <a:latin typeface="Calibri" panose="020F0502020204030204" pitchFamily="34" charset="0"/>
              </a:rPr>
              <a:t>Questions focused on management strategies for infection prevention, particularly related to CLABSI and CAUTI prevention</a:t>
            </a:r>
          </a:p>
          <a:p>
            <a:pPr marL="1027026" lvl="1" indent="-302066">
              <a:lnSpc>
                <a:spcPct val="90000"/>
              </a:lnSpc>
              <a:spcAft>
                <a:spcPts val="317"/>
              </a:spcAft>
              <a:buFont typeface="Arial" panose="020B0604020202020204" pitchFamily="34" charset="0"/>
              <a:buChar char="•"/>
            </a:pPr>
            <a:r>
              <a:rPr lang="en-US" sz="1000" dirty="0">
                <a:latin typeface="Calibri" panose="020F0502020204030204" pitchFamily="34" charset="0"/>
              </a:rPr>
              <a:t>Average interview took about ~28 minutes</a:t>
            </a:r>
          </a:p>
          <a:p>
            <a:pPr marL="1027026" lvl="1" indent="-302066">
              <a:lnSpc>
                <a:spcPct val="90000"/>
              </a:lnSpc>
              <a:spcAft>
                <a:spcPts val="317"/>
              </a:spcAft>
              <a:buFont typeface="Arial" panose="020B0604020202020204" pitchFamily="34" charset="0"/>
              <a:buChar char="•"/>
            </a:pPr>
            <a:r>
              <a:rPr lang="en-US" sz="1000" dirty="0">
                <a:latin typeface="Calibri" panose="020F0502020204030204" pitchFamily="34" charset="0"/>
              </a:rPr>
              <a:t>Interviews were audio-recorded, transcribed verbatim, and de-identified.</a:t>
            </a:r>
          </a:p>
          <a:p>
            <a:pPr marL="1027026" lvl="1" indent="-302066">
              <a:lnSpc>
                <a:spcPct val="90000"/>
              </a:lnSpc>
              <a:spcAft>
                <a:spcPts val="317"/>
              </a:spcAft>
              <a:buFont typeface="Arial" panose="020B0604020202020204" pitchFamily="34" charset="0"/>
              <a:buChar char="•"/>
            </a:pPr>
            <a:r>
              <a:rPr lang="en-US" sz="1000" dirty="0">
                <a:latin typeface="Calibri" panose="020F0502020204030204" pitchFamily="34" charset="0"/>
              </a:rPr>
              <a:t>Verbal informed consent obtained from all interviewees and Institutional Review Board approval from The Ohio State University</a:t>
            </a:r>
            <a:endParaRPr lang="en-US" sz="1000" b="1" dirty="0">
              <a:solidFill>
                <a:srgbClr val="231E1F"/>
              </a:solidFill>
              <a:latin typeface="Calibri" panose="020F0502020204030204" pitchFamily="34" charset="0"/>
              <a:cs typeface="Arial" panose="020B0604020202020204" pitchFamily="34" charset="0"/>
            </a:endParaRPr>
          </a:p>
          <a:p>
            <a:pPr defTabSz="966612">
              <a:lnSpc>
                <a:spcPct val="90000"/>
              </a:lnSpc>
              <a:spcBef>
                <a:spcPts val="1057"/>
              </a:spcBef>
              <a:spcAft>
                <a:spcPts val="317"/>
              </a:spcAft>
              <a:defRPr/>
            </a:pPr>
            <a:r>
              <a:rPr lang="en-US" sz="1000" dirty="0">
                <a:solidFill>
                  <a:srgbClr val="231E1F"/>
                </a:solidFill>
                <a:latin typeface="Calibri" panose="020F0502020204030204" pitchFamily="34" charset="0"/>
                <a:cs typeface="Arial" panose="020B0604020202020204" pitchFamily="34" charset="0"/>
              </a:rPr>
              <a:t>A rigorous qualitative research method was used for data analysis</a:t>
            </a:r>
          </a:p>
          <a:p>
            <a:pPr marL="1027026" lvl="1" indent="-302066" defTabSz="966612">
              <a:lnSpc>
                <a:spcPct val="90000"/>
              </a:lnSpc>
              <a:spcAft>
                <a:spcPts val="317"/>
              </a:spcAft>
              <a:buClr>
                <a:srgbClr val="0074BC"/>
              </a:buClr>
              <a:buSzPct val="120000"/>
              <a:buFont typeface="Arial" panose="020B0604020202020204" pitchFamily="34" charset="0"/>
              <a:buChar char="•"/>
              <a:defRPr/>
            </a:pPr>
            <a:r>
              <a:rPr lang="en-US" sz="1000" dirty="0">
                <a:solidFill>
                  <a:srgbClr val="231E1F"/>
                </a:solidFill>
                <a:latin typeface="Calibri" panose="020F0502020204030204" pitchFamily="34" charset="0"/>
                <a:cs typeface="Arial" panose="020B0604020202020204" pitchFamily="34" charset="0"/>
              </a:rPr>
              <a:t>The interview transcripts were coded</a:t>
            </a:r>
          </a:p>
          <a:p>
            <a:pPr marL="1027026" lvl="1" indent="-302066" defTabSz="966612">
              <a:lnSpc>
                <a:spcPct val="90000"/>
              </a:lnSpc>
              <a:spcAft>
                <a:spcPts val="317"/>
              </a:spcAft>
              <a:buClr>
                <a:srgbClr val="0074BC"/>
              </a:buClr>
              <a:buSzPct val="120000"/>
              <a:buFont typeface="Arial" panose="020B0604020202020204" pitchFamily="34" charset="0"/>
              <a:buChar char="•"/>
              <a:defRPr/>
            </a:pPr>
            <a:r>
              <a:rPr lang="en-US" sz="1000" dirty="0">
                <a:solidFill>
                  <a:srgbClr val="231E1F"/>
                </a:solidFill>
                <a:latin typeface="Calibri" panose="020F0502020204030204" pitchFamily="34" charset="0"/>
                <a:cs typeface="Arial" panose="020B0604020202020204" pitchFamily="34" charset="0"/>
              </a:rPr>
              <a:t>New codes were integrated as new themes emerged during analysis</a:t>
            </a:r>
          </a:p>
          <a:p>
            <a:pPr marL="724959" lvl="1">
              <a:lnSpc>
                <a:spcPct val="90000"/>
              </a:lnSpc>
              <a:spcAft>
                <a:spcPts val="317"/>
              </a:spcAft>
            </a:pPr>
            <a:endParaRPr lang="en-US" sz="1500" dirty="0">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A8460651-2EFA-5942-9B42-755AD7DE0086}" type="slidenum">
              <a:rPr lang="en-US" smtClean="0"/>
              <a:t>4</a:t>
            </a:fld>
            <a:endParaRPr lang="en-US"/>
          </a:p>
        </p:txBody>
      </p:sp>
    </p:spTree>
    <p:extLst>
      <p:ext uri="{BB962C8B-B14F-4D97-AF65-F5344CB8AC3E}">
        <p14:creationId xmlns:p14="http://schemas.microsoft.com/office/powerpoint/2010/main" val="1515233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Two things were highlighted in the results</a:t>
            </a:r>
          </a:p>
          <a:p>
            <a:endParaRPr lang="en-US" sz="1000" dirty="0"/>
          </a:p>
          <a:p>
            <a:r>
              <a:rPr lang="en-US" sz="1000" dirty="0"/>
              <a:t>One was that the study found 2 main topic areas around strategic communication to support HAI prevention</a:t>
            </a:r>
          </a:p>
          <a:p>
            <a:pPr marL="181240" indent="-181240" defTabSz="811801">
              <a:buFont typeface="Arial" panose="020B0604020202020204" pitchFamily="34" charset="0"/>
              <a:buChar char="•"/>
              <a:defRPr/>
            </a:pPr>
            <a:r>
              <a:rPr lang="en-US" sz="1000" dirty="0">
                <a:solidFill>
                  <a:schemeClr val="tx2"/>
                </a:solidFill>
              </a:rPr>
              <a:t>Facilitators of success and best practices in HAI prevention</a:t>
            </a:r>
          </a:p>
          <a:p>
            <a:pPr marL="181240" indent="-181240" defTabSz="811801">
              <a:buFont typeface="Arial" panose="020B0604020202020204" pitchFamily="34" charset="0"/>
              <a:buChar char="•"/>
              <a:defRPr/>
            </a:pPr>
            <a:r>
              <a:rPr lang="en-US" sz="1000" dirty="0">
                <a:solidFill>
                  <a:schemeClr val="tx2"/>
                </a:solidFill>
              </a:rPr>
              <a:t>Barriers to success and lessons learned in HAI prevention</a:t>
            </a:r>
          </a:p>
          <a:p>
            <a:pPr marL="181240" indent="-181240" defTabSz="811801">
              <a:buFont typeface="Arial" panose="020B0604020202020204" pitchFamily="34" charset="0"/>
              <a:buChar char="•"/>
              <a:defRPr/>
            </a:pPr>
            <a:endParaRPr lang="en-US" sz="1000" dirty="0">
              <a:solidFill>
                <a:schemeClr val="tx2"/>
              </a:solidFill>
            </a:endParaRPr>
          </a:p>
          <a:p>
            <a:pPr defTabSz="811801">
              <a:defRPr/>
            </a:pPr>
            <a:r>
              <a:rPr lang="en-US" sz="1000" dirty="0">
                <a:solidFill>
                  <a:schemeClr val="tx2"/>
                </a:solidFill>
              </a:rPr>
              <a:t>This highlighted piece is an example of facilitators of success and best practices from an interview of a middle level leader who explain how the charge nurses (who are included in this particular leadership meeting), share success stories, like processes that works well for them, in a more efficient way maybe, so other charge nurses can see if these processes are applicable to their units and teams.</a:t>
            </a:r>
          </a:p>
          <a:p>
            <a:pPr defTabSz="811801">
              <a:defRPr/>
            </a:pPr>
            <a:r>
              <a:rPr lang="en-US" sz="1000" dirty="0">
                <a:solidFill>
                  <a:schemeClr val="tx2"/>
                </a:solidFill>
              </a:rPr>
              <a:t>This next highlighted piece is an example of barriers to success and lessons learned from an interview of a mid level leader who explains how they take lessons learned from case reviews and share via email in simple bullet form so charge nurses can share them during shift huddles for the next two weeks</a:t>
            </a:r>
          </a:p>
          <a:p>
            <a:endParaRPr lang="en-US" sz="1000" dirty="0"/>
          </a:p>
        </p:txBody>
      </p:sp>
      <p:sp>
        <p:nvSpPr>
          <p:cNvPr id="4" name="Slide Number Placeholder 3"/>
          <p:cNvSpPr>
            <a:spLocks noGrp="1"/>
          </p:cNvSpPr>
          <p:nvPr>
            <p:ph type="sldNum" sz="quarter" idx="5"/>
          </p:nvPr>
        </p:nvSpPr>
        <p:spPr/>
        <p:txBody>
          <a:bodyPr/>
          <a:lstStyle/>
          <a:p>
            <a:fld id="{A8460651-2EFA-5942-9B42-755AD7DE0086}" type="slidenum">
              <a:rPr lang="en-US" smtClean="0"/>
              <a:t>5</a:t>
            </a:fld>
            <a:endParaRPr lang="en-US"/>
          </a:p>
        </p:txBody>
      </p:sp>
    </p:spTree>
    <p:extLst>
      <p:ext uri="{BB962C8B-B14F-4D97-AF65-F5344CB8AC3E}">
        <p14:creationId xmlns:p14="http://schemas.microsoft.com/office/powerpoint/2010/main" val="13381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topic that was highlighted in the results was storytelling as past of strategic communication to support HAI prevention.</a:t>
            </a:r>
          </a:p>
          <a:p>
            <a:r>
              <a:rPr lang="en-US" dirty="0"/>
              <a:t>Hospital leaders described 3 important reasons to utilize storytelling – to create impact, to educate, and to acknowledge success</a:t>
            </a:r>
          </a:p>
          <a:p>
            <a:endParaRPr lang="en-US" dirty="0"/>
          </a:p>
          <a:p>
            <a:r>
              <a:rPr lang="en-US" dirty="0"/>
              <a:t>To give us more time for discussion piece of this presentation I am going to summarize this piece…</a:t>
            </a:r>
          </a:p>
        </p:txBody>
      </p:sp>
      <p:sp>
        <p:nvSpPr>
          <p:cNvPr id="4" name="Slide Number Placeholder 3"/>
          <p:cNvSpPr>
            <a:spLocks noGrp="1"/>
          </p:cNvSpPr>
          <p:nvPr>
            <p:ph type="sldNum" sz="quarter" idx="5"/>
          </p:nvPr>
        </p:nvSpPr>
        <p:spPr/>
        <p:txBody>
          <a:bodyPr/>
          <a:lstStyle/>
          <a:p>
            <a:fld id="{A8460651-2EFA-5942-9B42-755AD7DE0086}" type="slidenum">
              <a:rPr lang="en-US" smtClean="0"/>
              <a:t>6</a:t>
            </a:fld>
            <a:endParaRPr lang="en-US"/>
          </a:p>
        </p:txBody>
      </p:sp>
    </p:spTree>
    <p:extLst>
      <p:ext uri="{BB962C8B-B14F-4D97-AF65-F5344CB8AC3E}">
        <p14:creationId xmlns:p14="http://schemas.microsoft.com/office/powerpoint/2010/main" val="3188026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11801">
              <a:buFont typeface="Arial" panose="020B0604020202020204" pitchFamily="34" charset="0"/>
              <a:buNone/>
              <a:defRPr/>
            </a:pPr>
            <a:r>
              <a:rPr lang="en-US" sz="1000" dirty="0"/>
              <a:t>The article concluded by confirming that:</a:t>
            </a:r>
          </a:p>
          <a:p>
            <a:pPr marL="302066" indent="-302066" defTabSz="811801">
              <a:buFont typeface="Arial" panose="020B0604020202020204" pitchFamily="34" charset="0"/>
              <a:buChar char="•"/>
              <a:defRPr/>
            </a:pPr>
            <a:r>
              <a:rPr lang="en-US" sz="1000" dirty="0"/>
              <a:t>By sharing information in meaningful ways, hospitals and their leaders can make strides in this important area as they strive to improve infection prevention efforts across the organization</a:t>
            </a:r>
          </a:p>
          <a:p>
            <a:pPr marL="302066" indent="-302066">
              <a:buFont typeface="Arial" panose="020B0604020202020204" pitchFamily="34" charset="0"/>
              <a:buChar char="•"/>
            </a:pPr>
            <a:r>
              <a:rPr lang="en-US" sz="1000" dirty="0"/>
              <a:t>Also, that strategic communication can be used to enhance HAI prevention efforts through both the content and approach of these communications</a:t>
            </a:r>
          </a:p>
          <a:p>
            <a:endParaRPr lang="en-US" sz="1000" dirty="0"/>
          </a:p>
        </p:txBody>
      </p:sp>
      <p:sp>
        <p:nvSpPr>
          <p:cNvPr id="4" name="Slide Number Placeholder 3"/>
          <p:cNvSpPr>
            <a:spLocks noGrp="1"/>
          </p:cNvSpPr>
          <p:nvPr>
            <p:ph type="sldNum" sz="quarter" idx="5"/>
          </p:nvPr>
        </p:nvSpPr>
        <p:spPr/>
        <p:txBody>
          <a:bodyPr/>
          <a:lstStyle/>
          <a:p>
            <a:fld id="{A8460651-2EFA-5942-9B42-755AD7DE0086}" type="slidenum">
              <a:rPr lang="en-US" smtClean="0"/>
              <a:t>7</a:t>
            </a:fld>
            <a:endParaRPr lang="en-US"/>
          </a:p>
        </p:txBody>
      </p:sp>
    </p:spTree>
    <p:extLst>
      <p:ext uri="{BB962C8B-B14F-4D97-AF65-F5344CB8AC3E}">
        <p14:creationId xmlns:p14="http://schemas.microsoft.com/office/powerpoint/2010/main" val="417203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460651-2EFA-5942-9B42-755AD7DE0086}" type="slidenum">
              <a:rPr lang="en-US" smtClean="0"/>
              <a:t>8</a:t>
            </a:fld>
            <a:endParaRPr lang="en-US"/>
          </a:p>
        </p:txBody>
      </p:sp>
    </p:spTree>
    <p:extLst>
      <p:ext uri="{BB962C8B-B14F-4D97-AF65-F5344CB8AC3E}">
        <p14:creationId xmlns:p14="http://schemas.microsoft.com/office/powerpoint/2010/main" val="2719406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460651-2EFA-5942-9B42-755AD7DE0086}" type="slidenum">
              <a:rPr lang="en-US" smtClean="0"/>
              <a:t>9</a:t>
            </a:fld>
            <a:endParaRPr lang="en-US"/>
          </a:p>
        </p:txBody>
      </p:sp>
    </p:spTree>
    <p:extLst>
      <p:ext uri="{BB962C8B-B14F-4D97-AF65-F5344CB8AC3E}">
        <p14:creationId xmlns:p14="http://schemas.microsoft.com/office/powerpoint/2010/main" val="3447792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460651-2EFA-5942-9B42-755AD7DE0086}" type="slidenum">
              <a:rPr lang="en-US" smtClean="0"/>
              <a:t>10</a:t>
            </a:fld>
            <a:endParaRPr lang="en-US"/>
          </a:p>
        </p:txBody>
      </p:sp>
    </p:spTree>
    <p:extLst>
      <p:ext uri="{BB962C8B-B14F-4D97-AF65-F5344CB8AC3E}">
        <p14:creationId xmlns:p14="http://schemas.microsoft.com/office/powerpoint/2010/main" val="32536364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No Edge">
    <p:spTree>
      <p:nvGrpSpPr>
        <p:cNvPr id="1" name=""/>
        <p:cNvGrpSpPr/>
        <p:nvPr/>
      </p:nvGrpSpPr>
      <p:grpSpPr>
        <a:xfrm>
          <a:off x="0" y="0"/>
          <a:ext cx="0" cy="0"/>
          <a:chOff x="0" y="0"/>
          <a:chExt cx="0" cy="0"/>
        </a:xfrm>
      </p:grpSpPr>
      <p:sp>
        <p:nvSpPr>
          <p:cNvPr id="2" name="Title 1"/>
          <p:cNvSpPr>
            <a:spLocks noGrp="1"/>
          </p:cNvSpPr>
          <p:nvPr>
            <p:ph type="ctrTitle"/>
          </p:nvPr>
        </p:nvSpPr>
        <p:spPr>
          <a:xfrm>
            <a:off x="585859" y="2513676"/>
            <a:ext cx="7678031" cy="1223386"/>
          </a:xfrm>
        </p:spPr>
        <p:txBody>
          <a:bodyPr anchor="t">
            <a:normAutofit/>
          </a:bodyPr>
          <a:lstStyle>
            <a:lvl1pPr marL="0" indent="0" algn="l">
              <a:tabLst>
                <a:tab pos="1905000" algn="l"/>
              </a:tabLst>
              <a:defRPr sz="3200">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585860" y="3819397"/>
            <a:ext cx="7678030" cy="886247"/>
          </a:xfrm>
        </p:spPr>
        <p:txBody>
          <a:bodyPr>
            <a:normAutofit/>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Text Placeholder 11">
            <a:extLst>
              <a:ext uri="{FF2B5EF4-FFF2-40B4-BE49-F238E27FC236}">
                <a16:creationId xmlns:a16="http://schemas.microsoft.com/office/drawing/2014/main" id="{DF398461-F956-1844-A9CD-7730826D902A}"/>
              </a:ext>
            </a:extLst>
          </p:cNvPr>
          <p:cNvSpPr>
            <a:spLocks noGrp="1"/>
          </p:cNvSpPr>
          <p:nvPr>
            <p:ph type="body" sz="quarter" idx="10"/>
          </p:nvPr>
        </p:nvSpPr>
        <p:spPr>
          <a:xfrm>
            <a:off x="585712" y="6165619"/>
            <a:ext cx="2682163" cy="594105"/>
          </a:xfrm>
        </p:spPr>
        <p:txBody>
          <a:bodyPr>
            <a:normAutofit/>
          </a:bodyPr>
          <a:lstStyle>
            <a:lvl1pPr>
              <a:defRPr sz="1400">
                <a:solidFill>
                  <a:schemeClr val="tx1"/>
                </a:solidFill>
              </a:defRPr>
            </a:lvl1pPr>
          </a:lstStyle>
          <a:p>
            <a:pPr lvl="0"/>
            <a:r>
              <a:rPr lang="en-US" dirty="0"/>
              <a:t>Click to edit Master text styles</a:t>
            </a:r>
          </a:p>
        </p:txBody>
      </p:sp>
      <p:pic>
        <p:nvPicPr>
          <p:cNvPr id="11" name="Picture 10">
            <a:extLst>
              <a:ext uri="{FF2B5EF4-FFF2-40B4-BE49-F238E27FC236}">
                <a16:creationId xmlns:a16="http://schemas.microsoft.com/office/drawing/2014/main" id="{89C8B632-1CC9-334E-9F9A-5487F566804A}"/>
              </a:ext>
            </a:extLst>
          </p:cNvPr>
          <p:cNvPicPr>
            <a:picLocks noChangeAspect="1"/>
          </p:cNvPicPr>
          <p:nvPr userDrawn="1"/>
        </p:nvPicPr>
        <p:blipFill>
          <a:blip r:embed="rId2"/>
          <a:stretch>
            <a:fillRect/>
          </a:stretch>
        </p:blipFill>
        <p:spPr>
          <a:xfrm>
            <a:off x="585859" y="830263"/>
            <a:ext cx="1162039" cy="1162039"/>
          </a:xfrm>
          <a:prstGeom prst="rect">
            <a:avLst/>
          </a:prstGeom>
        </p:spPr>
      </p:pic>
    </p:spTree>
    <p:extLst>
      <p:ext uri="{BB962C8B-B14F-4D97-AF65-F5344CB8AC3E}">
        <p14:creationId xmlns:p14="http://schemas.microsoft.com/office/powerpoint/2010/main" val="453218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Simp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84BD85-F0BA-4E4B-8EF5-439EA2465DD4}"/>
              </a:ext>
            </a:extLst>
          </p:cNvPr>
          <p:cNvPicPr>
            <a:picLocks noChangeAspect="1"/>
          </p:cNvPicPr>
          <p:nvPr userDrawn="1"/>
        </p:nvPicPr>
        <p:blipFill rotWithShape="1">
          <a:blip r:embed="rId2"/>
          <a:srcRect r="5998" b="26093"/>
          <a:stretch/>
        </p:blipFill>
        <p:spPr>
          <a:xfrm>
            <a:off x="1" y="-1"/>
            <a:ext cx="3730267" cy="2932841"/>
          </a:xfrm>
          <a:prstGeom prst="rect">
            <a:avLst/>
          </a:prstGeom>
        </p:spPr>
      </p:pic>
      <p:sp>
        <p:nvSpPr>
          <p:cNvPr id="14" name="Title 1">
            <a:extLst>
              <a:ext uri="{FF2B5EF4-FFF2-40B4-BE49-F238E27FC236}">
                <a16:creationId xmlns:a16="http://schemas.microsoft.com/office/drawing/2014/main" id="{09C0DD58-D9A6-AD4D-8AB4-191121392C7B}"/>
              </a:ext>
            </a:extLst>
          </p:cNvPr>
          <p:cNvSpPr>
            <a:spLocks noGrp="1"/>
          </p:cNvSpPr>
          <p:nvPr>
            <p:ph type="ctrTitle"/>
          </p:nvPr>
        </p:nvSpPr>
        <p:spPr>
          <a:xfrm>
            <a:off x="2421979" y="2499044"/>
            <a:ext cx="5619895" cy="1387572"/>
          </a:xfrm>
        </p:spPr>
        <p:txBody>
          <a:bodyPr anchor="t">
            <a:normAutofit/>
          </a:bodyPr>
          <a:lstStyle>
            <a:lvl1pPr marL="0" indent="0" algn="l">
              <a:tabLst>
                <a:tab pos="1905000" algn="l"/>
              </a:tabLst>
              <a:defRPr sz="3000">
                <a:solidFill>
                  <a:schemeClr val="tx2"/>
                </a:solidFill>
              </a:defRPr>
            </a:lvl1pPr>
          </a:lstStyle>
          <a:p>
            <a:r>
              <a:rPr lang="en-US" dirty="0"/>
              <a:t>Click to edit Master title style</a:t>
            </a:r>
          </a:p>
        </p:txBody>
      </p:sp>
      <p:sp>
        <p:nvSpPr>
          <p:cNvPr id="15" name="Subtitle 2">
            <a:extLst>
              <a:ext uri="{FF2B5EF4-FFF2-40B4-BE49-F238E27FC236}">
                <a16:creationId xmlns:a16="http://schemas.microsoft.com/office/drawing/2014/main" id="{752B0B8E-F343-3345-B1E8-12D162588D1F}"/>
              </a:ext>
            </a:extLst>
          </p:cNvPr>
          <p:cNvSpPr>
            <a:spLocks noGrp="1"/>
          </p:cNvSpPr>
          <p:nvPr>
            <p:ph type="subTitle" idx="1"/>
          </p:nvPr>
        </p:nvSpPr>
        <p:spPr>
          <a:xfrm>
            <a:off x="2421980" y="3978942"/>
            <a:ext cx="5619894" cy="886247"/>
          </a:xfrm>
        </p:spPr>
        <p:txBody>
          <a:bodyPr>
            <a:normAutofit/>
          </a:bodyPr>
          <a:lstStyle>
            <a:lvl1pPr marL="0" indent="0" algn="l">
              <a:buNone/>
              <a:defRPr sz="1425">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8" name="Picture 17">
            <a:extLst>
              <a:ext uri="{FF2B5EF4-FFF2-40B4-BE49-F238E27FC236}">
                <a16:creationId xmlns:a16="http://schemas.microsoft.com/office/drawing/2014/main" id="{A1FF5004-4FD5-7347-8370-0650B1D4F62F}"/>
              </a:ext>
            </a:extLst>
          </p:cNvPr>
          <p:cNvPicPr>
            <a:picLocks noChangeAspect="1"/>
          </p:cNvPicPr>
          <p:nvPr userDrawn="1"/>
        </p:nvPicPr>
        <p:blipFill>
          <a:blip r:embed="rId3"/>
          <a:stretch>
            <a:fillRect/>
          </a:stretch>
        </p:blipFill>
        <p:spPr>
          <a:xfrm>
            <a:off x="852524" y="788325"/>
            <a:ext cx="1113705" cy="1113705"/>
          </a:xfrm>
          <a:prstGeom prst="rect">
            <a:avLst/>
          </a:prstGeom>
        </p:spPr>
      </p:pic>
    </p:spTree>
    <p:extLst>
      <p:ext uri="{BB962C8B-B14F-4D97-AF65-F5344CB8AC3E}">
        <p14:creationId xmlns:p14="http://schemas.microsoft.com/office/powerpoint/2010/main" val="3314534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26466"/>
            <a:ext cx="7515914" cy="959310"/>
          </a:xfrm>
        </p:spPr>
        <p:txBody>
          <a:bodyPr anchor="b"/>
          <a:lstStyle/>
          <a:p>
            <a:r>
              <a:rPr lang="en-US" dirty="0"/>
              <a:t>Click to edit Master title style</a:t>
            </a:r>
          </a:p>
        </p:txBody>
      </p:sp>
      <p:sp>
        <p:nvSpPr>
          <p:cNvPr id="3" name="Content Placeholder 2"/>
          <p:cNvSpPr>
            <a:spLocks noGrp="1"/>
          </p:cNvSpPr>
          <p:nvPr>
            <p:ph idx="1"/>
          </p:nvPr>
        </p:nvSpPr>
        <p:spPr>
          <a:xfrm>
            <a:off x="628650" y="1532829"/>
            <a:ext cx="7515899" cy="4566164"/>
          </a:xfrm>
        </p:spPr>
        <p:txBody>
          <a:bodyPr/>
          <a:lstStyle>
            <a:lvl1pPr>
              <a:defRPr sz="1700"/>
            </a:lvl1pPr>
            <a:lvl2pPr>
              <a:defRPr sz="1700"/>
            </a:lvl2p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10"/>
          </p:nvPr>
        </p:nvSpPr>
        <p:spPr/>
        <p:txBody>
          <a:bodyPr/>
          <a:lstStyle>
            <a:lvl1pPr>
              <a:defRPr sz="1050"/>
            </a:lvl1pPr>
          </a:lstStyle>
          <a:p>
            <a:endParaRPr lang="en-US" dirty="0"/>
          </a:p>
        </p:txBody>
      </p:sp>
      <p:sp>
        <p:nvSpPr>
          <p:cNvPr id="5" name="Footer Placeholder 4"/>
          <p:cNvSpPr>
            <a:spLocks noGrp="1"/>
          </p:cNvSpPr>
          <p:nvPr>
            <p:ph type="ftr" sz="quarter" idx="11"/>
          </p:nvPr>
        </p:nvSpPr>
        <p:spPr>
          <a:xfrm>
            <a:off x="4914902" y="6356351"/>
            <a:ext cx="3086100" cy="365125"/>
          </a:xfrm>
        </p:spPr>
        <p:txBody>
          <a:bodyPr/>
          <a:lstStyle>
            <a:lvl1pPr algn="r">
              <a:defRPr sz="1050"/>
            </a:lvl1pPr>
          </a:lstStyle>
          <a:p>
            <a:r>
              <a:rPr lang="en-US" dirty="0"/>
              <a:t>Confidential &amp; Proprietary</a:t>
            </a:r>
          </a:p>
        </p:txBody>
      </p:sp>
      <p:sp>
        <p:nvSpPr>
          <p:cNvPr id="6" name="Slide Number Placeholder 5"/>
          <p:cNvSpPr>
            <a:spLocks noGrp="1"/>
          </p:cNvSpPr>
          <p:nvPr>
            <p:ph type="sldNum" sz="quarter" idx="12"/>
          </p:nvPr>
        </p:nvSpPr>
        <p:spPr>
          <a:xfrm>
            <a:off x="8266780" y="6356351"/>
            <a:ext cx="538945" cy="365125"/>
          </a:xfrm>
        </p:spPr>
        <p:txBody>
          <a:bodyPr/>
          <a:lstStyle>
            <a:lvl1pPr algn="l">
              <a:defRPr sz="1050">
                <a:solidFill>
                  <a:schemeClr val="tx1"/>
                </a:solidFill>
              </a:defRPr>
            </a:lvl1pPr>
          </a:lstStyle>
          <a:p>
            <a:fld id="{9F27F450-B174-D942-82E3-F13855F227CF}" type="slidenum">
              <a:rPr lang="en-US" smtClean="0"/>
              <a:pPr/>
              <a:t>‹#›</a:t>
            </a:fld>
            <a:endParaRPr lang="en-US" dirty="0"/>
          </a:p>
        </p:txBody>
      </p:sp>
      <p:cxnSp>
        <p:nvCxnSpPr>
          <p:cNvPr id="7" name="Straight Connector 6">
            <a:extLst>
              <a:ext uri="{FF2B5EF4-FFF2-40B4-BE49-F238E27FC236}">
                <a16:creationId xmlns:a16="http://schemas.microsoft.com/office/drawing/2014/main" id="{67F0EE40-A187-8041-983F-C4E2C3B5B3C2}"/>
              </a:ext>
            </a:extLst>
          </p:cNvPr>
          <p:cNvCxnSpPr/>
          <p:nvPr userDrawn="1"/>
        </p:nvCxnSpPr>
        <p:spPr>
          <a:xfrm>
            <a:off x="0" y="127547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E1EB5D1-4269-684A-8042-B804367E13C9}"/>
              </a:ext>
            </a:extLst>
          </p:cNvPr>
          <p:cNvPicPr>
            <a:picLocks noChangeAspect="1"/>
          </p:cNvPicPr>
          <p:nvPr userDrawn="1"/>
        </p:nvPicPr>
        <p:blipFill>
          <a:blip r:embed="rId2"/>
          <a:stretch>
            <a:fillRect/>
          </a:stretch>
        </p:blipFill>
        <p:spPr>
          <a:xfrm>
            <a:off x="8266780" y="298633"/>
            <a:ext cx="565439" cy="565439"/>
          </a:xfrm>
          <a:prstGeom prst="rect">
            <a:avLst/>
          </a:prstGeom>
        </p:spPr>
      </p:pic>
      <p:cxnSp>
        <p:nvCxnSpPr>
          <p:cNvPr id="9" name="Straight Connector 8">
            <a:extLst>
              <a:ext uri="{FF2B5EF4-FFF2-40B4-BE49-F238E27FC236}">
                <a16:creationId xmlns:a16="http://schemas.microsoft.com/office/drawing/2014/main" id="{754F1FBF-7ED6-2843-A4AD-F353E3DD6647}"/>
              </a:ext>
            </a:extLst>
          </p:cNvPr>
          <p:cNvCxnSpPr>
            <a:cxnSpLocks/>
          </p:cNvCxnSpPr>
          <p:nvPr userDrawn="1"/>
        </p:nvCxnSpPr>
        <p:spPr>
          <a:xfrm>
            <a:off x="8144564" y="6356351"/>
            <a:ext cx="0" cy="5016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9152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610799"/>
            <a:ext cx="3886200" cy="4351338"/>
          </a:xfrm>
        </p:spPr>
        <p:txBody>
          <a:bodyPr/>
          <a:lstStyle>
            <a:lvl1pPr>
              <a:defRPr sz="1700"/>
            </a:lvl1pPr>
            <a:lvl2pPr>
              <a:defRPr sz="1700"/>
            </a:lvl2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29150" y="1610799"/>
            <a:ext cx="3886200" cy="4351338"/>
          </a:xfrm>
        </p:spPr>
        <p:txBody>
          <a:bodyPr/>
          <a:lstStyle>
            <a:lvl1pPr>
              <a:defRPr sz="1700"/>
            </a:lvl1pPr>
            <a:lvl2pPr>
              <a:defRPr sz="1700"/>
            </a:lvl2pPr>
          </a:lstStyle>
          <a:p>
            <a:pPr lvl="0"/>
            <a:r>
              <a:rPr lang="en-US" dirty="0"/>
              <a:t>Click to edit Master text styles</a:t>
            </a:r>
          </a:p>
          <a:p>
            <a:pPr lvl="1"/>
            <a:r>
              <a:rPr lang="en-US" dirty="0"/>
              <a:t>Second level</a:t>
            </a:r>
          </a:p>
          <a:p>
            <a:pPr lvl="2"/>
            <a:r>
              <a:rPr lang="en-US" dirty="0"/>
              <a:t>Third level</a:t>
            </a:r>
          </a:p>
        </p:txBody>
      </p:sp>
      <p:cxnSp>
        <p:nvCxnSpPr>
          <p:cNvPr id="14" name="Straight Connector 13">
            <a:extLst>
              <a:ext uri="{FF2B5EF4-FFF2-40B4-BE49-F238E27FC236}">
                <a16:creationId xmlns:a16="http://schemas.microsoft.com/office/drawing/2014/main" id="{B6FE1935-7F4E-A74A-8156-EFC2CE4CE30D}"/>
              </a:ext>
            </a:extLst>
          </p:cNvPr>
          <p:cNvCxnSpPr/>
          <p:nvPr userDrawn="1"/>
        </p:nvCxnSpPr>
        <p:spPr>
          <a:xfrm>
            <a:off x="0" y="127547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Date Placeholder 3">
            <a:extLst>
              <a:ext uri="{FF2B5EF4-FFF2-40B4-BE49-F238E27FC236}">
                <a16:creationId xmlns:a16="http://schemas.microsoft.com/office/drawing/2014/main" id="{29135D6E-0C11-AE4E-8D59-3868CA706372}"/>
              </a:ext>
            </a:extLst>
          </p:cNvPr>
          <p:cNvSpPr>
            <a:spLocks noGrp="1"/>
          </p:cNvSpPr>
          <p:nvPr>
            <p:ph type="dt" sz="half" idx="10"/>
          </p:nvPr>
        </p:nvSpPr>
        <p:spPr>
          <a:xfrm>
            <a:off x="628650" y="6356351"/>
            <a:ext cx="2057400" cy="365125"/>
          </a:xfrm>
        </p:spPr>
        <p:txBody>
          <a:bodyPr/>
          <a:lstStyle>
            <a:lvl1pPr>
              <a:defRPr sz="1050"/>
            </a:lvl1pPr>
          </a:lstStyle>
          <a:p>
            <a:endParaRPr lang="en-US" dirty="0"/>
          </a:p>
        </p:txBody>
      </p:sp>
      <p:sp>
        <p:nvSpPr>
          <p:cNvPr id="18" name="Footer Placeholder 4">
            <a:extLst>
              <a:ext uri="{FF2B5EF4-FFF2-40B4-BE49-F238E27FC236}">
                <a16:creationId xmlns:a16="http://schemas.microsoft.com/office/drawing/2014/main" id="{77133544-9E33-D245-AD3A-45DD0AEDE592}"/>
              </a:ext>
            </a:extLst>
          </p:cNvPr>
          <p:cNvSpPr>
            <a:spLocks noGrp="1"/>
          </p:cNvSpPr>
          <p:nvPr>
            <p:ph type="ftr" sz="quarter" idx="11"/>
          </p:nvPr>
        </p:nvSpPr>
        <p:spPr>
          <a:xfrm>
            <a:off x="4914902" y="6356351"/>
            <a:ext cx="3086100" cy="365125"/>
          </a:xfrm>
        </p:spPr>
        <p:txBody>
          <a:bodyPr/>
          <a:lstStyle>
            <a:lvl1pPr algn="r">
              <a:defRPr sz="1050"/>
            </a:lvl1pPr>
          </a:lstStyle>
          <a:p>
            <a:r>
              <a:rPr lang="en-US" dirty="0"/>
              <a:t>Confidential &amp; Proprietary</a:t>
            </a:r>
          </a:p>
        </p:txBody>
      </p:sp>
      <p:sp>
        <p:nvSpPr>
          <p:cNvPr id="19" name="Slide Number Placeholder 5">
            <a:extLst>
              <a:ext uri="{FF2B5EF4-FFF2-40B4-BE49-F238E27FC236}">
                <a16:creationId xmlns:a16="http://schemas.microsoft.com/office/drawing/2014/main" id="{1DC9C4C4-2F26-E748-BD55-B55711F85556}"/>
              </a:ext>
            </a:extLst>
          </p:cNvPr>
          <p:cNvSpPr>
            <a:spLocks noGrp="1"/>
          </p:cNvSpPr>
          <p:nvPr>
            <p:ph type="sldNum" sz="quarter" idx="12"/>
          </p:nvPr>
        </p:nvSpPr>
        <p:spPr>
          <a:xfrm>
            <a:off x="8266780" y="6356351"/>
            <a:ext cx="538945" cy="365125"/>
          </a:xfrm>
        </p:spPr>
        <p:txBody>
          <a:bodyPr/>
          <a:lstStyle>
            <a:lvl1pPr algn="l">
              <a:defRPr sz="1050">
                <a:solidFill>
                  <a:schemeClr val="tx1"/>
                </a:solidFill>
              </a:defRPr>
            </a:lvl1pPr>
          </a:lstStyle>
          <a:p>
            <a:fld id="{9F27F450-B174-D942-82E3-F13855F227CF}" type="slidenum">
              <a:rPr lang="en-US" smtClean="0"/>
              <a:pPr/>
              <a:t>‹#›</a:t>
            </a:fld>
            <a:endParaRPr lang="en-US" dirty="0"/>
          </a:p>
        </p:txBody>
      </p:sp>
      <p:cxnSp>
        <p:nvCxnSpPr>
          <p:cNvPr id="20" name="Straight Connector 19">
            <a:extLst>
              <a:ext uri="{FF2B5EF4-FFF2-40B4-BE49-F238E27FC236}">
                <a16:creationId xmlns:a16="http://schemas.microsoft.com/office/drawing/2014/main" id="{06B5F3D6-69E4-2348-959C-5629B42BDA49}"/>
              </a:ext>
            </a:extLst>
          </p:cNvPr>
          <p:cNvCxnSpPr>
            <a:cxnSpLocks/>
          </p:cNvCxnSpPr>
          <p:nvPr userDrawn="1"/>
        </p:nvCxnSpPr>
        <p:spPr>
          <a:xfrm>
            <a:off x="8144564" y="6356351"/>
            <a:ext cx="0" cy="5016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22F670CB-9D41-7B40-9685-80563CDEC615}"/>
              </a:ext>
            </a:extLst>
          </p:cNvPr>
          <p:cNvSpPr>
            <a:spLocks noGrp="1"/>
          </p:cNvSpPr>
          <p:nvPr>
            <p:ph type="title"/>
          </p:nvPr>
        </p:nvSpPr>
        <p:spPr>
          <a:xfrm>
            <a:off x="628650" y="226466"/>
            <a:ext cx="7515914" cy="959310"/>
          </a:xfrm>
        </p:spPr>
        <p:txBody>
          <a:bodyPr anchor="b"/>
          <a:lstStyle/>
          <a:p>
            <a:r>
              <a:rPr lang="en-US" dirty="0"/>
              <a:t>Click to edit Master title style</a:t>
            </a:r>
          </a:p>
        </p:txBody>
      </p:sp>
      <p:pic>
        <p:nvPicPr>
          <p:cNvPr id="22" name="Picture 21">
            <a:extLst>
              <a:ext uri="{FF2B5EF4-FFF2-40B4-BE49-F238E27FC236}">
                <a16:creationId xmlns:a16="http://schemas.microsoft.com/office/drawing/2014/main" id="{B2FE4A45-409A-3C4F-9353-3D977AD6FEE8}"/>
              </a:ext>
            </a:extLst>
          </p:cNvPr>
          <p:cNvPicPr>
            <a:picLocks noChangeAspect="1"/>
          </p:cNvPicPr>
          <p:nvPr userDrawn="1"/>
        </p:nvPicPr>
        <p:blipFill>
          <a:blip r:embed="rId2"/>
          <a:stretch>
            <a:fillRect/>
          </a:stretch>
        </p:blipFill>
        <p:spPr>
          <a:xfrm>
            <a:off x="8266780" y="298633"/>
            <a:ext cx="565439" cy="565439"/>
          </a:xfrm>
          <a:prstGeom prst="rect">
            <a:avLst/>
          </a:prstGeom>
        </p:spPr>
      </p:pic>
    </p:spTree>
    <p:extLst>
      <p:ext uri="{BB962C8B-B14F-4D97-AF65-F5344CB8AC3E}">
        <p14:creationId xmlns:p14="http://schemas.microsoft.com/office/powerpoint/2010/main" val="3467475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Date Placeholder 3">
            <a:extLst>
              <a:ext uri="{FF2B5EF4-FFF2-40B4-BE49-F238E27FC236}">
                <a16:creationId xmlns:a16="http://schemas.microsoft.com/office/drawing/2014/main" id="{740FC8B0-7096-9242-85D7-A817797B23E7}"/>
              </a:ext>
            </a:extLst>
          </p:cNvPr>
          <p:cNvSpPr>
            <a:spLocks noGrp="1"/>
          </p:cNvSpPr>
          <p:nvPr>
            <p:ph type="dt" sz="half" idx="10"/>
          </p:nvPr>
        </p:nvSpPr>
        <p:spPr>
          <a:xfrm>
            <a:off x="628650" y="6356351"/>
            <a:ext cx="2057400" cy="365125"/>
          </a:xfrm>
        </p:spPr>
        <p:txBody>
          <a:bodyPr/>
          <a:lstStyle>
            <a:lvl1pPr>
              <a:defRPr sz="1050"/>
            </a:lvl1pPr>
          </a:lstStyle>
          <a:p>
            <a:endParaRPr lang="en-US" dirty="0"/>
          </a:p>
        </p:txBody>
      </p:sp>
      <p:sp>
        <p:nvSpPr>
          <p:cNvPr id="10" name="Footer Placeholder 4">
            <a:extLst>
              <a:ext uri="{FF2B5EF4-FFF2-40B4-BE49-F238E27FC236}">
                <a16:creationId xmlns:a16="http://schemas.microsoft.com/office/drawing/2014/main" id="{E6974EA0-9E50-434D-B7F6-82E970F672DC}"/>
              </a:ext>
            </a:extLst>
          </p:cNvPr>
          <p:cNvSpPr>
            <a:spLocks noGrp="1"/>
          </p:cNvSpPr>
          <p:nvPr>
            <p:ph type="ftr" sz="quarter" idx="11"/>
          </p:nvPr>
        </p:nvSpPr>
        <p:spPr>
          <a:xfrm>
            <a:off x="4914902" y="6356351"/>
            <a:ext cx="3086100" cy="365125"/>
          </a:xfrm>
        </p:spPr>
        <p:txBody>
          <a:bodyPr/>
          <a:lstStyle>
            <a:lvl1pPr algn="r">
              <a:defRPr sz="1050"/>
            </a:lvl1pPr>
          </a:lstStyle>
          <a:p>
            <a:r>
              <a:rPr lang="en-US" dirty="0"/>
              <a:t>Confidential &amp; Proprietary</a:t>
            </a:r>
          </a:p>
        </p:txBody>
      </p:sp>
      <p:sp>
        <p:nvSpPr>
          <p:cNvPr id="11" name="Slide Number Placeholder 5">
            <a:extLst>
              <a:ext uri="{FF2B5EF4-FFF2-40B4-BE49-F238E27FC236}">
                <a16:creationId xmlns:a16="http://schemas.microsoft.com/office/drawing/2014/main" id="{3B007974-ABFB-D048-91DB-BB278AB4E104}"/>
              </a:ext>
            </a:extLst>
          </p:cNvPr>
          <p:cNvSpPr>
            <a:spLocks noGrp="1"/>
          </p:cNvSpPr>
          <p:nvPr>
            <p:ph type="sldNum" sz="quarter" idx="12"/>
          </p:nvPr>
        </p:nvSpPr>
        <p:spPr>
          <a:xfrm>
            <a:off x="8266780" y="6356351"/>
            <a:ext cx="538945" cy="365125"/>
          </a:xfrm>
        </p:spPr>
        <p:txBody>
          <a:bodyPr/>
          <a:lstStyle>
            <a:lvl1pPr algn="l">
              <a:defRPr sz="1050">
                <a:solidFill>
                  <a:schemeClr val="tx1"/>
                </a:solidFill>
              </a:defRPr>
            </a:lvl1pPr>
          </a:lstStyle>
          <a:p>
            <a:fld id="{9F27F450-B174-D942-82E3-F13855F227CF}" type="slidenum">
              <a:rPr lang="en-US" smtClean="0"/>
              <a:pPr/>
              <a:t>‹#›</a:t>
            </a:fld>
            <a:endParaRPr lang="en-US" dirty="0"/>
          </a:p>
        </p:txBody>
      </p:sp>
      <p:cxnSp>
        <p:nvCxnSpPr>
          <p:cNvPr id="12" name="Straight Connector 11">
            <a:extLst>
              <a:ext uri="{FF2B5EF4-FFF2-40B4-BE49-F238E27FC236}">
                <a16:creationId xmlns:a16="http://schemas.microsoft.com/office/drawing/2014/main" id="{1BB39856-DC2B-B643-A8C8-E6DF41455405}"/>
              </a:ext>
            </a:extLst>
          </p:cNvPr>
          <p:cNvCxnSpPr>
            <a:cxnSpLocks/>
          </p:cNvCxnSpPr>
          <p:nvPr userDrawn="1"/>
        </p:nvCxnSpPr>
        <p:spPr>
          <a:xfrm>
            <a:off x="8144564" y="6356351"/>
            <a:ext cx="0" cy="5016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418C233E-FAEB-0846-97DB-D332D39C499F}"/>
              </a:ext>
            </a:extLst>
          </p:cNvPr>
          <p:cNvSpPr>
            <a:spLocks noGrp="1"/>
          </p:cNvSpPr>
          <p:nvPr>
            <p:ph type="title"/>
          </p:nvPr>
        </p:nvSpPr>
        <p:spPr>
          <a:xfrm>
            <a:off x="628650" y="226466"/>
            <a:ext cx="7515914" cy="959310"/>
          </a:xfrm>
        </p:spPr>
        <p:txBody>
          <a:bodyPr anchor="b"/>
          <a:lstStyle/>
          <a:p>
            <a:r>
              <a:rPr lang="en-US" dirty="0"/>
              <a:t>Click to edit Master title style</a:t>
            </a:r>
          </a:p>
        </p:txBody>
      </p:sp>
      <p:pic>
        <p:nvPicPr>
          <p:cNvPr id="14" name="Picture 13">
            <a:extLst>
              <a:ext uri="{FF2B5EF4-FFF2-40B4-BE49-F238E27FC236}">
                <a16:creationId xmlns:a16="http://schemas.microsoft.com/office/drawing/2014/main" id="{63541FBB-7019-D84F-9BDD-2AF878245871}"/>
              </a:ext>
            </a:extLst>
          </p:cNvPr>
          <p:cNvPicPr>
            <a:picLocks noChangeAspect="1"/>
          </p:cNvPicPr>
          <p:nvPr userDrawn="1"/>
        </p:nvPicPr>
        <p:blipFill>
          <a:blip r:embed="rId2"/>
          <a:stretch>
            <a:fillRect/>
          </a:stretch>
        </p:blipFill>
        <p:spPr>
          <a:xfrm>
            <a:off x="8266780" y="298633"/>
            <a:ext cx="565439" cy="565439"/>
          </a:xfrm>
          <a:prstGeom prst="rect">
            <a:avLst/>
          </a:prstGeom>
        </p:spPr>
      </p:pic>
      <p:cxnSp>
        <p:nvCxnSpPr>
          <p:cNvPr id="15" name="Straight Connector 14">
            <a:extLst>
              <a:ext uri="{FF2B5EF4-FFF2-40B4-BE49-F238E27FC236}">
                <a16:creationId xmlns:a16="http://schemas.microsoft.com/office/drawing/2014/main" id="{BAE26BF6-6038-FD49-B841-A234CE0DF3B5}"/>
              </a:ext>
            </a:extLst>
          </p:cNvPr>
          <p:cNvCxnSpPr/>
          <p:nvPr userDrawn="1"/>
        </p:nvCxnSpPr>
        <p:spPr>
          <a:xfrm>
            <a:off x="0" y="127547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7334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Confidential &amp; Proprietary</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27F450-B174-D942-82E3-F13855F227CF}" type="slidenum">
              <a:rPr lang="en-US" smtClean="0"/>
              <a:pPr/>
              <a:t>‹#›</a:t>
            </a:fld>
            <a:endParaRPr lang="en-US" dirty="0"/>
          </a:p>
        </p:txBody>
      </p:sp>
    </p:spTree>
    <p:extLst>
      <p:ext uri="{BB962C8B-B14F-4D97-AF65-F5344CB8AC3E}">
        <p14:creationId xmlns:p14="http://schemas.microsoft.com/office/powerpoint/2010/main" val="1764054367"/>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75" r:id="rId3"/>
    <p:sldLayoutId id="2147483677" r:id="rId4"/>
    <p:sldLayoutId id="2147483679" r:id="rId5"/>
  </p:sldLayoutIdLst>
  <p:hf hdr="0" dt="0"/>
  <p:txStyles>
    <p:title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400"/>
        </a:lnSpc>
        <a:spcBef>
          <a:spcPts val="1000"/>
        </a:spcBef>
        <a:spcAft>
          <a:spcPts val="600"/>
        </a:spcAft>
        <a:buClr>
          <a:schemeClr val="tx1"/>
        </a:buClr>
        <a:buSzPct val="120000"/>
        <a:buFont typeface="Wingdings" pitchFamily="2" charset="2"/>
        <a:buChar char="§"/>
        <a:defRPr sz="18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020"/>
        </a:lnSpc>
        <a:spcBef>
          <a:spcPts val="1000"/>
        </a:spcBef>
        <a:spcAft>
          <a:spcPts val="600"/>
        </a:spcAft>
        <a:buClr>
          <a:schemeClr val="tx1"/>
        </a:buClr>
        <a:buSzPct val="120000"/>
        <a:buFont typeface="Wingdings" pitchFamily="2" charset="2"/>
        <a:buChar char="§"/>
        <a:defRPr sz="14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hyperlink" Target="file:///C:\Users\rajapakseu\Desktop\APIC%20Journal%20Club\AJIC_Identifying%20management%20practices%20for%20promoting%20infection%20prevention_Perspectives%20on%20Strategic%20Communication_2022.pdf"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svg"/><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customXml" Target="../ink/ink2.xml"/><Relationship Id="rId5" Type="http://schemas.openxmlformats.org/officeDocument/2006/relationships/image" Target="../media/image12.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customXml" Target="../ink/ink4.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customXml" Target="../ink/ink3.xml"/><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customXml" Target="../ink/ink5.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mailto:U.Rajapakse@gmail.com"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hyperlink" Target="file:///C:\Users\rajapakseu\Desktop\APIC%20Journal%20Club\AJIC_Identifying%20management%20practices%20for%20promoting%20infection%20prevention_Perspectives%20on%20Strategic%20Communication_2022.pdf" TargetMode="External"/><Relationship Id="rId3" Type="http://schemas.openxmlformats.org/officeDocument/2006/relationships/image" Target="../media/image19.jpe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image" Target="../media/image20.jpeg"/><Relationship Id="rId4" Type="http://schemas.openxmlformats.org/officeDocument/2006/relationships/image" Target="../media/image4.png"/><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F8FAE-0B14-D344-B19A-7B499ED29CE1}"/>
              </a:ext>
            </a:extLst>
          </p:cNvPr>
          <p:cNvSpPr>
            <a:spLocks noGrp="1"/>
          </p:cNvSpPr>
          <p:nvPr>
            <p:ph type="ctrTitle"/>
          </p:nvPr>
        </p:nvSpPr>
        <p:spPr/>
        <p:txBody>
          <a:bodyPr/>
          <a:lstStyle/>
          <a:p>
            <a:r>
              <a:rPr lang="en-US" dirty="0"/>
              <a:t>Journal Club</a:t>
            </a:r>
          </a:p>
        </p:txBody>
      </p:sp>
      <p:sp>
        <p:nvSpPr>
          <p:cNvPr id="3" name="Subtitle 2">
            <a:extLst>
              <a:ext uri="{FF2B5EF4-FFF2-40B4-BE49-F238E27FC236}">
                <a16:creationId xmlns:a16="http://schemas.microsoft.com/office/drawing/2014/main" id="{48DC5B6D-4F7A-384F-90D1-A5186159B278}"/>
              </a:ext>
            </a:extLst>
          </p:cNvPr>
          <p:cNvSpPr>
            <a:spLocks noGrp="1"/>
          </p:cNvSpPr>
          <p:nvPr>
            <p:ph type="subTitle" idx="1"/>
          </p:nvPr>
        </p:nvSpPr>
        <p:spPr>
          <a:xfrm>
            <a:off x="585859" y="3134766"/>
            <a:ext cx="7678030" cy="886247"/>
          </a:xfrm>
        </p:spPr>
        <p:txBody>
          <a:bodyPr/>
          <a:lstStyle/>
          <a:p>
            <a:r>
              <a:rPr lang="en-US" dirty="0"/>
              <a:t>APIC Greater NY Chapter 13</a:t>
            </a:r>
          </a:p>
        </p:txBody>
      </p:sp>
      <p:sp>
        <p:nvSpPr>
          <p:cNvPr id="4" name="Text Placeholder 3">
            <a:extLst>
              <a:ext uri="{FF2B5EF4-FFF2-40B4-BE49-F238E27FC236}">
                <a16:creationId xmlns:a16="http://schemas.microsoft.com/office/drawing/2014/main" id="{96DE6940-9772-E14E-B4AB-31DCE06B0634}"/>
              </a:ext>
            </a:extLst>
          </p:cNvPr>
          <p:cNvSpPr>
            <a:spLocks noGrp="1"/>
          </p:cNvSpPr>
          <p:nvPr>
            <p:ph type="body" sz="quarter" idx="10"/>
          </p:nvPr>
        </p:nvSpPr>
        <p:spPr>
          <a:xfrm>
            <a:off x="585858" y="4844819"/>
            <a:ext cx="3738638" cy="594105"/>
          </a:xfrm>
        </p:spPr>
        <p:txBody>
          <a:bodyPr>
            <a:noAutofit/>
          </a:bodyPr>
          <a:lstStyle/>
          <a:p>
            <a:r>
              <a:rPr lang="en-US" dirty="0"/>
              <a:t>Uthy Rajapakse, BSN, RN, CIC</a:t>
            </a:r>
          </a:p>
          <a:p>
            <a:r>
              <a:rPr lang="en-US" dirty="0"/>
              <a:t>February 7, 2024</a:t>
            </a:r>
          </a:p>
        </p:txBody>
      </p:sp>
    </p:spTree>
    <p:custDataLst>
      <p:tags r:id="rId1"/>
    </p:custDataLst>
    <p:extLst>
      <p:ext uri="{BB962C8B-B14F-4D97-AF65-F5344CB8AC3E}">
        <p14:creationId xmlns:p14="http://schemas.microsoft.com/office/powerpoint/2010/main" val="1081136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31944-463E-2221-AE02-E15F02D5D0FD}"/>
              </a:ext>
            </a:extLst>
          </p:cNvPr>
          <p:cNvSpPr>
            <a:spLocks noGrp="1"/>
          </p:cNvSpPr>
          <p:nvPr>
            <p:ph type="title"/>
          </p:nvPr>
        </p:nvSpPr>
        <p:spPr/>
        <p:txBody>
          <a:bodyPr/>
          <a:lstStyle/>
          <a:p>
            <a:r>
              <a:rPr lang="en-US" dirty="0"/>
              <a:t>Article Overview</a:t>
            </a:r>
          </a:p>
        </p:txBody>
      </p:sp>
      <p:sp>
        <p:nvSpPr>
          <p:cNvPr id="3" name="Content Placeholder 2">
            <a:extLst>
              <a:ext uri="{FF2B5EF4-FFF2-40B4-BE49-F238E27FC236}">
                <a16:creationId xmlns:a16="http://schemas.microsoft.com/office/drawing/2014/main" id="{03EFEA28-81A3-5D43-A312-D8B2AEF45776}"/>
              </a:ext>
            </a:extLst>
          </p:cNvPr>
          <p:cNvSpPr>
            <a:spLocks noGrp="1"/>
          </p:cNvSpPr>
          <p:nvPr>
            <p:ph idx="1"/>
          </p:nvPr>
        </p:nvSpPr>
        <p:spPr>
          <a:xfrm>
            <a:off x="628650" y="1532829"/>
            <a:ext cx="7515899" cy="1540571"/>
          </a:xfrm>
        </p:spPr>
        <p:txBody>
          <a:bodyPr>
            <a:normAutofit/>
          </a:bodyPr>
          <a:lstStyle/>
          <a:p>
            <a:pPr marL="285750" indent="-285750">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rPr>
              <a:t>Title</a:t>
            </a:r>
            <a:r>
              <a:rPr lang="en-US" sz="1800" dirty="0">
                <a:effectLst/>
                <a:latin typeface="Calibri" panose="020F0502020204030204" pitchFamily="34" charset="0"/>
                <a:ea typeface="Calibri" panose="020F0502020204030204" pitchFamily="34" charset="0"/>
              </a:rPr>
              <a:t>: </a:t>
            </a:r>
            <a:r>
              <a:rPr lang="en-US" sz="1800" dirty="0">
                <a:latin typeface="Calibri" panose="020F0502020204030204" pitchFamily="34" charset="0"/>
              </a:rPr>
              <a:t>Identifying management practices for promoting infection prevention: Perspectives on strategic communication</a:t>
            </a:r>
          </a:p>
          <a:p>
            <a:pPr marL="285750" indent="-285750">
              <a:buFont typeface="Arial" panose="020B0604020202020204" pitchFamily="34" charset="0"/>
              <a:buChar char="•"/>
            </a:pPr>
            <a:r>
              <a:rPr lang="en-US" sz="1800" b="1" dirty="0">
                <a:latin typeface="Calibri" panose="020F0502020204030204" pitchFamily="34" charset="0"/>
              </a:rPr>
              <a:t>Authors</a:t>
            </a:r>
            <a:r>
              <a:rPr lang="en-US" sz="1800" dirty="0">
                <a:latin typeface="Calibri" panose="020F0502020204030204" pitchFamily="34" charset="0"/>
              </a:rPr>
              <a:t>: </a:t>
            </a:r>
            <a:r>
              <a:rPr lang="en-US" sz="1800" dirty="0" err="1">
                <a:latin typeface="Calibri" panose="020F0502020204030204" pitchFamily="34" charset="0"/>
              </a:rPr>
              <a:t>McAlearney</a:t>
            </a:r>
            <a:r>
              <a:rPr lang="en-US" sz="1800" dirty="0">
                <a:latin typeface="Calibri" panose="020F0502020204030204" pitchFamily="34" charset="0"/>
              </a:rPr>
              <a:t> </a:t>
            </a:r>
            <a:r>
              <a:rPr lang="en-US" sz="1800" i="1" dirty="0">
                <a:latin typeface="Calibri" panose="020F0502020204030204" pitchFamily="34" charset="0"/>
              </a:rPr>
              <a:t>et al</a:t>
            </a:r>
          </a:p>
          <a:p>
            <a:pPr marL="285750" indent="-285750">
              <a:buFont typeface="Arial" panose="020B0604020202020204" pitchFamily="34" charset="0"/>
              <a:buChar char="•"/>
            </a:pPr>
            <a:r>
              <a:rPr lang="en-US" sz="1800" b="1" dirty="0">
                <a:latin typeface="Calibri" panose="020F0502020204030204" pitchFamily="34" charset="0"/>
              </a:rPr>
              <a:t>Publication</a:t>
            </a:r>
            <a:r>
              <a:rPr lang="en-US" sz="1800" dirty="0">
                <a:latin typeface="Calibri" panose="020F0502020204030204" pitchFamily="34" charset="0"/>
              </a:rPr>
              <a:t>: AJIC 2022 June; 50(6):593-597</a:t>
            </a:r>
          </a:p>
          <a:p>
            <a:endParaRPr lang="en-US" sz="1800" dirty="0"/>
          </a:p>
        </p:txBody>
      </p:sp>
      <p:sp>
        <p:nvSpPr>
          <p:cNvPr id="4" name="Footer Placeholder 3">
            <a:extLst>
              <a:ext uri="{FF2B5EF4-FFF2-40B4-BE49-F238E27FC236}">
                <a16:creationId xmlns:a16="http://schemas.microsoft.com/office/drawing/2014/main" id="{8A6C86A7-A6D8-9579-7849-2EECE87047B1}"/>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E6C0E598-41AC-1110-7D2A-79EC94885FD8}"/>
              </a:ext>
            </a:extLst>
          </p:cNvPr>
          <p:cNvSpPr>
            <a:spLocks noGrp="1"/>
          </p:cNvSpPr>
          <p:nvPr>
            <p:ph type="sldNum" sz="quarter" idx="12"/>
          </p:nvPr>
        </p:nvSpPr>
        <p:spPr/>
        <p:txBody>
          <a:bodyPr/>
          <a:lstStyle/>
          <a:p>
            <a:fld id="{9F27F450-B174-D942-82E3-F13855F227CF}" type="slidenum">
              <a:rPr lang="en-US" smtClean="0"/>
              <a:pPr/>
              <a:t>2</a:t>
            </a:fld>
            <a:endParaRPr lang="en-US" dirty="0"/>
          </a:p>
        </p:txBody>
      </p:sp>
      <p:pic>
        <p:nvPicPr>
          <p:cNvPr id="6" name="Picture 5">
            <a:hlinkClick r:id="rId3"/>
            <a:extLst>
              <a:ext uri="{FF2B5EF4-FFF2-40B4-BE49-F238E27FC236}">
                <a16:creationId xmlns:a16="http://schemas.microsoft.com/office/drawing/2014/main" id="{71B63490-3270-F8C2-6C49-860746D72E54}"/>
              </a:ext>
            </a:extLst>
          </p:cNvPr>
          <p:cNvPicPr>
            <a:picLocks noChangeAspect="1"/>
          </p:cNvPicPr>
          <p:nvPr/>
        </p:nvPicPr>
        <p:blipFill rotWithShape="1">
          <a:blip r:embed="rId4"/>
          <a:srcRect t="-1" b="24151"/>
          <a:stretch/>
        </p:blipFill>
        <p:spPr>
          <a:xfrm>
            <a:off x="955368" y="3073400"/>
            <a:ext cx="7045634" cy="2326545"/>
          </a:xfrm>
          <a:prstGeom prst="rect">
            <a:avLst/>
          </a:prstGeom>
        </p:spPr>
      </p:pic>
    </p:spTree>
    <p:extLst>
      <p:ext uri="{BB962C8B-B14F-4D97-AF65-F5344CB8AC3E}">
        <p14:creationId xmlns:p14="http://schemas.microsoft.com/office/powerpoint/2010/main" val="2573644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C54D-AB52-C447-BFE3-915430C83D2F}"/>
              </a:ext>
            </a:extLst>
          </p:cNvPr>
          <p:cNvSpPr>
            <a:spLocks noGrp="1"/>
          </p:cNvSpPr>
          <p:nvPr>
            <p:ph type="title"/>
          </p:nvPr>
        </p:nvSpPr>
        <p:spPr/>
        <p:txBody>
          <a:bodyPr/>
          <a:lstStyle/>
          <a:p>
            <a:r>
              <a:rPr lang="en-US" dirty="0"/>
              <a:t>Study Design</a:t>
            </a:r>
          </a:p>
        </p:txBody>
      </p:sp>
      <p:sp>
        <p:nvSpPr>
          <p:cNvPr id="3" name="Content Placeholder 2">
            <a:extLst>
              <a:ext uri="{FF2B5EF4-FFF2-40B4-BE49-F238E27FC236}">
                <a16:creationId xmlns:a16="http://schemas.microsoft.com/office/drawing/2014/main" id="{0674C587-3071-5E4E-84EF-0048F018FAA2}"/>
              </a:ext>
            </a:extLst>
          </p:cNvPr>
          <p:cNvSpPr>
            <a:spLocks noGrp="1"/>
          </p:cNvSpPr>
          <p:nvPr>
            <p:ph idx="1"/>
          </p:nvPr>
        </p:nvSpPr>
        <p:spPr>
          <a:xfrm>
            <a:off x="628650" y="1532829"/>
            <a:ext cx="7886700" cy="4566164"/>
          </a:xfrm>
        </p:spPr>
        <p:txBody>
          <a:bodyPr/>
          <a:lstStyle/>
          <a:p>
            <a:pPr marL="285750" indent="-285750">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rPr>
              <a:t>Setting</a:t>
            </a:r>
            <a:r>
              <a:rPr lang="en-US" sz="1800" dirty="0">
                <a:effectLst/>
                <a:latin typeface="Calibri" panose="020F0502020204030204" pitchFamily="34" charset="0"/>
                <a:ea typeface="Calibri" panose="020F0502020204030204" pitchFamily="34" charset="0"/>
              </a:rPr>
              <a:t>: Site visits to 18 hospitals in the U.S. where 188 administrative and clinical leaders were interviewed between September 2017 – November 2019</a:t>
            </a:r>
            <a:endParaRPr lang="en-US" sz="1800" dirty="0">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US" sz="1800" b="1" dirty="0">
                <a:latin typeface="Calibri" panose="020F0502020204030204" pitchFamily="34" charset="0"/>
              </a:rPr>
              <a:t>Objective</a:t>
            </a:r>
            <a:r>
              <a:rPr lang="en-US" sz="1800" dirty="0">
                <a:latin typeface="Calibri" panose="020F0502020204030204" pitchFamily="34" charset="0"/>
              </a:rPr>
              <a:t>: identify and characterize strategic communication practices used by managers, directors, and executive leaders to share HAI prevention information</a:t>
            </a:r>
          </a:p>
          <a:p>
            <a:pPr marL="285750" indent="-285750">
              <a:buFont typeface="Arial" panose="020B0604020202020204" pitchFamily="34" charset="0"/>
              <a:buChar char="•"/>
            </a:pPr>
            <a:r>
              <a:rPr lang="en-US" sz="1800" b="1" dirty="0">
                <a:latin typeface="Calibri" panose="020F0502020204030204" pitchFamily="34" charset="0"/>
              </a:rPr>
              <a:t>Inclusion</a:t>
            </a:r>
            <a:r>
              <a:rPr lang="en-US" sz="1800" dirty="0">
                <a:latin typeface="Calibri" panose="020F0502020204030204" pitchFamily="34" charset="0"/>
              </a:rPr>
              <a:t>: executive- and middle- level leaders in hospitals varying in size, region, and performance (based on 2016 HAI data from Hospital Compare)</a:t>
            </a:r>
          </a:p>
        </p:txBody>
      </p:sp>
      <p:sp>
        <p:nvSpPr>
          <p:cNvPr id="5" name="Slide Number Placeholder 4">
            <a:extLst>
              <a:ext uri="{FF2B5EF4-FFF2-40B4-BE49-F238E27FC236}">
                <a16:creationId xmlns:a16="http://schemas.microsoft.com/office/drawing/2014/main" id="{B6989FE0-379B-B845-A752-F0958395AC08}"/>
              </a:ext>
            </a:extLst>
          </p:cNvPr>
          <p:cNvSpPr>
            <a:spLocks noGrp="1"/>
          </p:cNvSpPr>
          <p:nvPr>
            <p:ph type="sldNum" sz="quarter" idx="12"/>
          </p:nvPr>
        </p:nvSpPr>
        <p:spPr/>
        <p:txBody>
          <a:bodyPr/>
          <a:lstStyle/>
          <a:p>
            <a:fld id="{9F27F450-B174-D942-82E3-F13855F227CF}" type="slidenum">
              <a:rPr lang="en-US" smtClean="0"/>
              <a:pPr/>
              <a:t>3</a:t>
            </a:fld>
            <a:endParaRPr lang="en-US" dirty="0"/>
          </a:p>
        </p:txBody>
      </p:sp>
      <p:grpSp>
        <p:nvGrpSpPr>
          <p:cNvPr id="4" name="Group 3">
            <a:extLst>
              <a:ext uri="{FF2B5EF4-FFF2-40B4-BE49-F238E27FC236}">
                <a16:creationId xmlns:a16="http://schemas.microsoft.com/office/drawing/2014/main" id="{D6362183-9D0F-61C9-4490-9A3D2ABA7F3C}"/>
              </a:ext>
            </a:extLst>
          </p:cNvPr>
          <p:cNvGrpSpPr/>
          <p:nvPr/>
        </p:nvGrpSpPr>
        <p:grpSpPr>
          <a:xfrm>
            <a:off x="2304282" y="3709100"/>
            <a:ext cx="4975288" cy="3232141"/>
            <a:chOff x="2304282" y="3709100"/>
            <a:chExt cx="4975288" cy="3232141"/>
          </a:xfrm>
        </p:grpSpPr>
        <p:pic>
          <p:nvPicPr>
            <p:cNvPr id="8" name="Picture 7">
              <a:extLst>
                <a:ext uri="{FF2B5EF4-FFF2-40B4-BE49-F238E27FC236}">
                  <a16:creationId xmlns:a16="http://schemas.microsoft.com/office/drawing/2014/main" id="{5DA789F7-431B-6BD1-3C36-9FBB72879238}"/>
                </a:ext>
              </a:extLst>
            </p:cNvPr>
            <p:cNvPicPr>
              <a:picLocks noChangeAspect="1"/>
            </p:cNvPicPr>
            <p:nvPr/>
          </p:nvPicPr>
          <p:blipFill rotWithShape="1">
            <a:blip r:embed="rId4"/>
            <a:srcRect t="8176"/>
            <a:stretch/>
          </p:blipFill>
          <p:spPr>
            <a:xfrm>
              <a:off x="2304282" y="3709100"/>
              <a:ext cx="4697007" cy="3232141"/>
            </a:xfrm>
            <a:prstGeom prst="rect">
              <a:avLst/>
            </a:prstGeom>
          </p:spPr>
        </p:pic>
        <p:pic>
          <p:nvPicPr>
            <p:cNvPr id="10" name="Picture 9">
              <a:extLst>
                <a:ext uri="{FF2B5EF4-FFF2-40B4-BE49-F238E27FC236}">
                  <a16:creationId xmlns:a16="http://schemas.microsoft.com/office/drawing/2014/main" id="{ACA7D7E3-0970-A196-3241-B91112B8E2BE}"/>
                </a:ext>
              </a:extLst>
            </p:cNvPr>
            <p:cNvPicPr>
              <a:picLocks noChangeAspect="1"/>
            </p:cNvPicPr>
            <p:nvPr/>
          </p:nvPicPr>
          <p:blipFill>
            <a:blip r:embed="rId5"/>
            <a:stretch>
              <a:fillRect/>
            </a:stretch>
          </p:blipFill>
          <p:spPr>
            <a:xfrm>
              <a:off x="6108763" y="5554997"/>
              <a:ext cx="614244" cy="485775"/>
            </a:xfrm>
            <a:prstGeom prst="rect">
              <a:avLst/>
            </a:prstGeom>
          </p:spPr>
        </p:pic>
        <p:sp>
          <p:nvSpPr>
            <p:cNvPr id="25" name="TextBox 24">
              <a:extLst>
                <a:ext uri="{FF2B5EF4-FFF2-40B4-BE49-F238E27FC236}">
                  <a16:creationId xmlns:a16="http://schemas.microsoft.com/office/drawing/2014/main" id="{CCFD3426-59FF-AFBC-ED42-EE76EE1057C6}"/>
                </a:ext>
              </a:extLst>
            </p:cNvPr>
            <p:cNvSpPr txBox="1"/>
            <p:nvPr/>
          </p:nvSpPr>
          <p:spPr>
            <a:xfrm>
              <a:off x="6723007" y="5615453"/>
              <a:ext cx="556563" cy="369332"/>
            </a:xfrm>
            <a:prstGeom prst="rect">
              <a:avLst/>
            </a:prstGeom>
            <a:noFill/>
          </p:spPr>
          <p:txBody>
            <a:bodyPr wrap="none" rtlCol="0">
              <a:spAutoFit/>
            </a:bodyPr>
            <a:lstStyle/>
            <a:p>
              <a:r>
                <a:rPr lang="en-US" dirty="0">
                  <a:solidFill>
                    <a:schemeClr val="tx2"/>
                  </a:solidFill>
                </a:rPr>
                <a:t>x18</a:t>
              </a:r>
            </a:p>
          </p:txBody>
        </p:sp>
        <p:pic>
          <p:nvPicPr>
            <p:cNvPr id="29" name="Graphic 28" descr="Marker with solid fill">
              <a:extLst>
                <a:ext uri="{FF2B5EF4-FFF2-40B4-BE49-F238E27FC236}">
                  <a16:creationId xmlns:a16="http://schemas.microsoft.com/office/drawing/2014/main" id="{73CFC486-E1DC-1C5E-E3EA-42AD98F53C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39015" y="4928267"/>
              <a:ext cx="484335" cy="484335"/>
            </a:xfrm>
            <a:prstGeom prst="rect">
              <a:avLst/>
            </a:prstGeom>
          </p:spPr>
        </p:pic>
        <p:pic>
          <p:nvPicPr>
            <p:cNvPr id="30" name="Graphic 29" descr="Marker with solid fill">
              <a:extLst>
                <a:ext uri="{FF2B5EF4-FFF2-40B4-BE49-F238E27FC236}">
                  <a16:creationId xmlns:a16="http://schemas.microsoft.com/office/drawing/2014/main" id="{D6A2290A-0F80-713C-FE79-DDEF1560D51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02464" y="5420931"/>
              <a:ext cx="484335" cy="484335"/>
            </a:xfrm>
            <a:prstGeom prst="rect">
              <a:avLst/>
            </a:prstGeom>
          </p:spPr>
        </p:pic>
        <p:pic>
          <p:nvPicPr>
            <p:cNvPr id="31" name="Graphic 30" descr="Marker with solid fill">
              <a:extLst>
                <a:ext uri="{FF2B5EF4-FFF2-40B4-BE49-F238E27FC236}">
                  <a16:creationId xmlns:a16="http://schemas.microsoft.com/office/drawing/2014/main" id="{6133454B-C4A8-7A53-58F2-DE9A1C479B1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58365" y="5014068"/>
              <a:ext cx="484335" cy="484335"/>
            </a:xfrm>
            <a:prstGeom prst="rect">
              <a:avLst/>
            </a:prstGeom>
          </p:spPr>
        </p:pic>
        <p:pic>
          <p:nvPicPr>
            <p:cNvPr id="32" name="Graphic 31" descr="Marker with solid fill">
              <a:extLst>
                <a:ext uri="{FF2B5EF4-FFF2-40B4-BE49-F238E27FC236}">
                  <a16:creationId xmlns:a16="http://schemas.microsoft.com/office/drawing/2014/main" id="{71D836DA-BECE-059A-5C61-B03B308881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96265" y="4443932"/>
              <a:ext cx="484335" cy="484335"/>
            </a:xfrm>
            <a:prstGeom prst="rect">
              <a:avLst/>
            </a:prstGeom>
          </p:spPr>
        </p:pic>
        <p:pic>
          <p:nvPicPr>
            <p:cNvPr id="33" name="Graphic 32" descr="Marker with solid fill">
              <a:extLst>
                <a:ext uri="{FF2B5EF4-FFF2-40B4-BE49-F238E27FC236}">
                  <a16:creationId xmlns:a16="http://schemas.microsoft.com/office/drawing/2014/main" id="{A6B5AEA8-2B1B-0468-1A2E-64E215C8AB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39015" y="3771976"/>
              <a:ext cx="484335" cy="484335"/>
            </a:xfrm>
            <a:prstGeom prst="rect">
              <a:avLst/>
            </a:prstGeom>
          </p:spPr>
        </p:pic>
        <p:pic>
          <p:nvPicPr>
            <p:cNvPr id="34" name="Graphic 33" descr="Marker with solid fill">
              <a:extLst>
                <a:ext uri="{FF2B5EF4-FFF2-40B4-BE49-F238E27FC236}">
                  <a16:creationId xmlns:a16="http://schemas.microsoft.com/office/drawing/2014/main" id="{6F698710-E47E-6602-1F39-AB2231D99D2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15590" y="4014144"/>
              <a:ext cx="484335" cy="484335"/>
            </a:xfrm>
            <a:prstGeom prst="rect">
              <a:avLst/>
            </a:prstGeom>
          </p:spPr>
        </p:pic>
      </p:grpSp>
    </p:spTree>
    <p:custDataLst>
      <p:tags r:id="rId1"/>
    </p:custDataLst>
    <p:extLst>
      <p:ext uri="{BB962C8B-B14F-4D97-AF65-F5344CB8AC3E}">
        <p14:creationId xmlns:p14="http://schemas.microsoft.com/office/powerpoint/2010/main" val="1655547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C54D-AB52-C447-BFE3-915430C83D2F}"/>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0674C587-3071-5E4E-84EF-0048F018FAA2}"/>
              </a:ext>
            </a:extLst>
          </p:cNvPr>
          <p:cNvSpPr>
            <a:spLocks noGrp="1"/>
          </p:cNvSpPr>
          <p:nvPr>
            <p:ph idx="1"/>
          </p:nvPr>
        </p:nvSpPr>
        <p:spPr>
          <a:xfrm>
            <a:off x="628650" y="1532830"/>
            <a:ext cx="7753350" cy="2847260"/>
          </a:xfrm>
        </p:spPr>
        <p:txBody>
          <a:bodyPr>
            <a:noAutofit/>
          </a:bodyPr>
          <a:lstStyle/>
          <a:p>
            <a:pPr marL="285750" indent="-285750">
              <a:spcAft>
                <a:spcPts val="300"/>
              </a:spcAft>
              <a:buFont typeface="Arial" panose="020B0604020202020204" pitchFamily="34" charset="0"/>
              <a:buChar char="•"/>
            </a:pPr>
            <a:r>
              <a:rPr lang="en-US" sz="1600" b="1" dirty="0">
                <a:latin typeface="Calibri" panose="020F0502020204030204" pitchFamily="34" charset="0"/>
              </a:rPr>
              <a:t>Participants</a:t>
            </a:r>
            <a:r>
              <a:rPr lang="en-US" sz="1600" dirty="0">
                <a:latin typeface="Calibri" panose="020F0502020204030204" pitchFamily="34" charset="0"/>
              </a:rPr>
              <a:t>: Using a purposive sampling approach hospitals were invited to participate in the study </a:t>
            </a:r>
          </a:p>
          <a:p>
            <a:pPr marL="971550" lvl="1" indent="-285750">
              <a:lnSpc>
                <a:spcPct val="90000"/>
              </a:lnSpc>
              <a:spcBef>
                <a:spcPts val="0"/>
              </a:spcBef>
              <a:spcAft>
                <a:spcPts val="300"/>
              </a:spcAft>
              <a:buFont typeface="Arial" panose="020B0604020202020204" pitchFamily="34" charset="0"/>
              <a:buChar char="•"/>
            </a:pPr>
            <a:r>
              <a:rPr lang="en-US" sz="1600" dirty="0">
                <a:latin typeface="Calibri" panose="020F0502020204030204" pitchFamily="34" charset="0"/>
              </a:rPr>
              <a:t>Geographic variability</a:t>
            </a:r>
          </a:p>
          <a:p>
            <a:pPr marL="971550" lvl="1" indent="-285750">
              <a:lnSpc>
                <a:spcPct val="90000"/>
              </a:lnSpc>
              <a:spcBef>
                <a:spcPts val="0"/>
              </a:spcBef>
              <a:spcAft>
                <a:spcPts val="300"/>
              </a:spcAft>
              <a:buFont typeface="Arial" panose="020B0604020202020204" pitchFamily="34" charset="0"/>
              <a:buChar char="•"/>
            </a:pPr>
            <a:r>
              <a:rPr lang="en-US" sz="1600" dirty="0">
                <a:latin typeface="Calibri" panose="020F0502020204030204" pitchFamily="34" charset="0"/>
              </a:rPr>
              <a:t>Varying organizational characteristics</a:t>
            </a:r>
          </a:p>
          <a:p>
            <a:pPr marL="971550" lvl="1" indent="-285750">
              <a:lnSpc>
                <a:spcPct val="90000"/>
              </a:lnSpc>
              <a:spcBef>
                <a:spcPts val="0"/>
              </a:spcBef>
              <a:spcAft>
                <a:spcPts val="300"/>
              </a:spcAft>
              <a:buFont typeface="Arial" panose="020B0604020202020204" pitchFamily="34" charset="0"/>
              <a:buChar char="•"/>
            </a:pPr>
            <a:r>
              <a:rPr lang="en-US" sz="1600" dirty="0">
                <a:latin typeface="Calibri" panose="020F0502020204030204" pitchFamily="34" charset="0"/>
              </a:rPr>
              <a:t>1- to 2-day site visits interviewing various leadership roles</a:t>
            </a:r>
          </a:p>
          <a:p>
            <a:pPr marL="285750" indent="-285750">
              <a:spcAft>
                <a:spcPts val="300"/>
              </a:spcAft>
              <a:buFont typeface="Arial" panose="020B0604020202020204" pitchFamily="34" charset="0"/>
              <a:buChar char="•"/>
            </a:pPr>
            <a:r>
              <a:rPr lang="en-US" sz="1600" b="1" dirty="0">
                <a:latin typeface="Calibri" panose="020F0502020204030204" pitchFamily="34" charset="0"/>
              </a:rPr>
              <a:t>Data Collection</a:t>
            </a:r>
            <a:r>
              <a:rPr lang="en-US" sz="1600" dirty="0">
                <a:latin typeface="Calibri" panose="020F0502020204030204" pitchFamily="34" charset="0"/>
              </a:rPr>
              <a:t>: A semi-structured interview guide was used to perform in-person 1:1 and group interviews</a:t>
            </a:r>
          </a:p>
          <a:p>
            <a:pPr marL="971550" lvl="1" indent="-285750">
              <a:lnSpc>
                <a:spcPct val="90000"/>
              </a:lnSpc>
              <a:spcBef>
                <a:spcPts val="0"/>
              </a:spcBef>
              <a:spcAft>
                <a:spcPts val="300"/>
              </a:spcAft>
              <a:buFont typeface="Arial" panose="020B0604020202020204" pitchFamily="34" charset="0"/>
              <a:buChar char="•"/>
            </a:pPr>
            <a:r>
              <a:rPr lang="en-US" sz="1600" dirty="0">
                <a:latin typeface="Calibri" panose="020F0502020204030204" pitchFamily="34" charset="0"/>
              </a:rPr>
              <a:t>Questions focused on management strategies for infection prevention</a:t>
            </a:r>
          </a:p>
          <a:p>
            <a:pPr marL="971550" lvl="1" indent="-285750">
              <a:lnSpc>
                <a:spcPct val="90000"/>
              </a:lnSpc>
              <a:spcBef>
                <a:spcPts val="0"/>
              </a:spcBef>
              <a:spcAft>
                <a:spcPts val="300"/>
              </a:spcAft>
              <a:buFont typeface="Arial" panose="020B0604020202020204" pitchFamily="34" charset="0"/>
              <a:buChar char="•"/>
            </a:pPr>
            <a:r>
              <a:rPr lang="en-US" sz="1600" dirty="0">
                <a:latin typeface="Calibri" panose="020F0502020204030204" pitchFamily="34" charset="0"/>
              </a:rPr>
              <a:t>Average interview time ~28 minutes</a:t>
            </a:r>
          </a:p>
          <a:p>
            <a:pPr marL="971550" lvl="1" indent="-285750">
              <a:lnSpc>
                <a:spcPct val="90000"/>
              </a:lnSpc>
              <a:spcBef>
                <a:spcPts val="0"/>
              </a:spcBef>
              <a:spcAft>
                <a:spcPts val="300"/>
              </a:spcAft>
              <a:buFont typeface="Arial" panose="020B0604020202020204" pitchFamily="34" charset="0"/>
              <a:buChar char="•"/>
            </a:pPr>
            <a:r>
              <a:rPr lang="en-US" sz="1600" dirty="0">
                <a:latin typeface="Calibri" panose="020F0502020204030204" pitchFamily="34" charset="0"/>
              </a:rPr>
              <a:t>Audio-recorded, transcribed verbatim, and de-identified.</a:t>
            </a:r>
          </a:p>
        </p:txBody>
      </p:sp>
      <p:sp>
        <p:nvSpPr>
          <p:cNvPr id="5" name="Slide Number Placeholder 4">
            <a:extLst>
              <a:ext uri="{FF2B5EF4-FFF2-40B4-BE49-F238E27FC236}">
                <a16:creationId xmlns:a16="http://schemas.microsoft.com/office/drawing/2014/main" id="{B6989FE0-379B-B845-A752-F0958395AC08}"/>
              </a:ext>
            </a:extLst>
          </p:cNvPr>
          <p:cNvSpPr>
            <a:spLocks noGrp="1"/>
          </p:cNvSpPr>
          <p:nvPr>
            <p:ph type="sldNum" sz="quarter" idx="12"/>
          </p:nvPr>
        </p:nvSpPr>
        <p:spPr/>
        <p:txBody>
          <a:bodyPr/>
          <a:lstStyle/>
          <a:p>
            <a:fld id="{9F27F450-B174-D942-82E3-F13855F227CF}" type="slidenum">
              <a:rPr lang="en-US" smtClean="0"/>
              <a:pPr/>
              <a:t>4</a:t>
            </a:fld>
            <a:endParaRPr lang="en-US" dirty="0"/>
          </a:p>
        </p:txBody>
      </p:sp>
      <p:pic>
        <p:nvPicPr>
          <p:cNvPr id="2050" name="Picture 2" descr="Free Qualitative Data Analysis Course — Delve">
            <a:extLst>
              <a:ext uri="{FF2B5EF4-FFF2-40B4-BE49-F238E27FC236}">
                <a16:creationId xmlns:a16="http://schemas.microsoft.com/office/drawing/2014/main" id="{721388C1-B101-D151-DEDF-F5E6D3E42A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228" y="5074479"/>
            <a:ext cx="3674165" cy="15570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69E6071-93DB-52A9-A527-0406BBB1ACED}"/>
              </a:ext>
            </a:extLst>
          </p:cNvPr>
          <p:cNvSpPr txBox="1"/>
          <p:nvPr/>
        </p:nvSpPr>
        <p:spPr>
          <a:xfrm>
            <a:off x="628650" y="4380090"/>
            <a:ext cx="5486400" cy="834074"/>
          </a:xfrm>
          <a:prstGeom prst="rect">
            <a:avLst/>
          </a:prstGeom>
          <a:noFill/>
        </p:spPr>
        <p:txBody>
          <a:bodyPr wrap="square">
            <a:spAutoFit/>
          </a:bodyPr>
          <a:lstStyle/>
          <a:p>
            <a:pPr marL="285750" marR="0" lvl="0" indent="-285750" algn="l" defTabSz="914400" rtl="0" eaLnBrk="1" fontAlgn="auto" latinLnBrk="0" hangingPunct="1">
              <a:lnSpc>
                <a:spcPct val="90000"/>
              </a:lnSpc>
              <a:spcBef>
                <a:spcPts val="1000"/>
              </a:spcBef>
              <a:spcAft>
                <a:spcPts val="3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231E1F"/>
                </a:solidFill>
                <a:effectLst/>
                <a:uLnTx/>
                <a:uFillTx/>
                <a:latin typeface="Calibri" panose="020F0502020204030204" pitchFamily="34" charset="0"/>
                <a:ea typeface="+mn-ea"/>
                <a:cs typeface="Arial" panose="020B0604020202020204" pitchFamily="34" charset="0"/>
              </a:rPr>
              <a:t>Data Analysis: </a:t>
            </a:r>
            <a:r>
              <a:rPr kumimoji="0" lang="en-US" sz="1600" b="0" i="0" u="none" strike="noStrike" kern="1200" cap="none" spc="0" normalizeH="0" baseline="0" noProof="0" dirty="0">
                <a:ln>
                  <a:noFill/>
                </a:ln>
                <a:solidFill>
                  <a:srgbClr val="231E1F"/>
                </a:solidFill>
                <a:effectLst/>
                <a:uLnTx/>
                <a:uFillTx/>
                <a:latin typeface="Calibri" panose="020F0502020204030204" pitchFamily="34" charset="0"/>
                <a:ea typeface="+mn-ea"/>
                <a:cs typeface="Arial" panose="020B0604020202020204" pitchFamily="34" charset="0"/>
              </a:rPr>
              <a:t>Rigorous qualitative research method</a:t>
            </a:r>
          </a:p>
          <a:p>
            <a:pPr marL="971550" marR="0" lvl="1" indent="-285750" algn="l" defTabSz="914400" rtl="0" eaLnBrk="1" fontAlgn="auto" latinLnBrk="0" hangingPunct="1">
              <a:lnSpc>
                <a:spcPct val="90000"/>
              </a:lnSpc>
              <a:spcBef>
                <a:spcPts val="0"/>
              </a:spcBef>
              <a:spcAft>
                <a:spcPts val="300"/>
              </a:spcAft>
              <a:buClr>
                <a:srgbClr val="0074BC"/>
              </a:buClr>
              <a:buSzPct val="120000"/>
              <a:buFont typeface="Arial" panose="020B0604020202020204" pitchFamily="34" charset="0"/>
              <a:buChar char="•"/>
              <a:tabLst/>
              <a:defRPr/>
            </a:pPr>
            <a:r>
              <a:rPr kumimoji="0" lang="en-US" sz="1600" b="0" i="0" u="none" strike="noStrike" kern="1200" cap="none" spc="0" normalizeH="0" baseline="0" noProof="0" dirty="0">
                <a:ln>
                  <a:noFill/>
                </a:ln>
                <a:solidFill>
                  <a:srgbClr val="231E1F"/>
                </a:solidFill>
                <a:effectLst/>
                <a:uLnTx/>
                <a:uFillTx/>
                <a:latin typeface="Calibri" panose="020F0502020204030204" pitchFamily="34" charset="0"/>
                <a:ea typeface="+mn-ea"/>
                <a:cs typeface="Arial" panose="020B0604020202020204" pitchFamily="34" charset="0"/>
              </a:rPr>
              <a:t>Coded interview transcripts</a:t>
            </a:r>
          </a:p>
          <a:p>
            <a:pPr marL="971550" marR="0" lvl="1" indent="-285750" algn="l" defTabSz="914400" rtl="0" eaLnBrk="1" fontAlgn="auto" latinLnBrk="0" hangingPunct="1">
              <a:lnSpc>
                <a:spcPct val="90000"/>
              </a:lnSpc>
              <a:spcBef>
                <a:spcPts val="0"/>
              </a:spcBef>
              <a:spcAft>
                <a:spcPts val="300"/>
              </a:spcAft>
              <a:buClr>
                <a:srgbClr val="0074BC"/>
              </a:buClr>
              <a:buSzPct val="120000"/>
              <a:buFont typeface="Arial" panose="020B0604020202020204" pitchFamily="34" charset="0"/>
              <a:buChar char="•"/>
              <a:tabLst/>
              <a:defRPr/>
            </a:pPr>
            <a:r>
              <a:rPr kumimoji="0" lang="en-US" sz="1600" b="0" i="0" u="none" strike="noStrike" kern="1200" cap="none" spc="0" normalizeH="0" baseline="0" noProof="0" dirty="0">
                <a:ln>
                  <a:noFill/>
                </a:ln>
                <a:solidFill>
                  <a:srgbClr val="231E1F"/>
                </a:solidFill>
                <a:effectLst/>
                <a:uLnTx/>
                <a:uFillTx/>
                <a:latin typeface="Calibri" panose="020F0502020204030204" pitchFamily="34" charset="0"/>
                <a:ea typeface="+mn-ea"/>
                <a:cs typeface="Arial" panose="020B0604020202020204" pitchFamily="34" charset="0"/>
              </a:rPr>
              <a:t>Integrated new codes as needed</a:t>
            </a:r>
          </a:p>
        </p:txBody>
      </p:sp>
      <p:pic>
        <p:nvPicPr>
          <p:cNvPr id="2052" name="Picture 4" descr="How to analyze qualitative data using Delve — SAGE Ocean | Big Data, New  Tech, Social Science">
            <a:extLst>
              <a:ext uri="{FF2B5EF4-FFF2-40B4-BE49-F238E27FC236}">
                <a16:creationId xmlns:a16="http://schemas.microsoft.com/office/drawing/2014/main" id="{8B799948-4A70-71E6-8548-54914FEA8F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7049" y="5418860"/>
            <a:ext cx="2317761" cy="100797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84184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C63A-BA16-EDBE-CF73-0159E867317E}"/>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F1CEECEC-CBDB-1699-C9BD-9F40C14E49FB}"/>
              </a:ext>
            </a:extLst>
          </p:cNvPr>
          <p:cNvSpPr>
            <a:spLocks noGrp="1"/>
          </p:cNvSpPr>
          <p:nvPr>
            <p:ph idx="1"/>
          </p:nvPr>
        </p:nvSpPr>
        <p:spPr>
          <a:xfrm>
            <a:off x="628650" y="1532829"/>
            <a:ext cx="7515899" cy="3318571"/>
          </a:xfrm>
        </p:spPr>
        <p:txBody>
          <a:bodyPr/>
          <a:lstStyle/>
          <a:p>
            <a:r>
              <a:rPr lang="en-US" sz="1200" b="1">
                <a:solidFill>
                  <a:schemeClr val="tx2"/>
                </a:solidFill>
              </a:rPr>
              <a:t>Strategic communication to support HAI prevention around 2 main topic areas</a:t>
            </a:r>
          </a:p>
          <a:p>
            <a:pPr marL="228600" indent="-228600">
              <a:buFont typeface="+mj-lt"/>
              <a:buAutoNum type="arabicPeriod"/>
            </a:pPr>
            <a:r>
              <a:rPr lang="en-US" sz="1200" b="1">
                <a:solidFill>
                  <a:schemeClr val="tx2"/>
                </a:solidFill>
              </a:rPr>
              <a:t>Facilitators of success and best practices in HAI prevention</a:t>
            </a:r>
          </a:p>
          <a:p>
            <a:pPr lvl="1" indent="0">
              <a:lnSpc>
                <a:spcPct val="150000"/>
              </a:lnSpc>
              <a:spcBef>
                <a:spcPts val="0"/>
              </a:spcBef>
              <a:buNone/>
            </a:pPr>
            <a:r>
              <a:rPr lang="en-US" sz="1200" i="1">
                <a:solidFill>
                  <a:schemeClr val="tx2"/>
                </a:solidFill>
              </a:rPr>
              <a:t>All my charge nurses are in there [hospital leadership meetings], and then we’re looking at ways that if somebody has been successful with something, or if they have a more efficient way of doing something. The charge nurses from that area can share what they are doing so the others can also look at if that’s applicable to their units or their teams</a:t>
            </a:r>
            <a:r>
              <a:rPr lang="en-US" sz="1200">
                <a:solidFill>
                  <a:schemeClr val="tx2"/>
                </a:solidFill>
              </a:rPr>
              <a:t>. -Middle-level leader </a:t>
            </a:r>
          </a:p>
          <a:p>
            <a:pPr marL="228600" indent="-228600">
              <a:buFont typeface="+mj-lt"/>
              <a:buAutoNum type="arabicPeriod" startAt="2"/>
            </a:pPr>
            <a:r>
              <a:rPr lang="en-US" sz="1200" b="1">
                <a:solidFill>
                  <a:schemeClr val="tx2"/>
                </a:solidFill>
              </a:rPr>
              <a:t>Barriers to success and lessons learned in HAI prevention</a:t>
            </a:r>
          </a:p>
          <a:p>
            <a:pPr lvl="1" indent="0">
              <a:lnSpc>
                <a:spcPct val="150000"/>
              </a:lnSpc>
              <a:spcBef>
                <a:spcPts val="0"/>
              </a:spcBef>
              <a:buNone/>
            </a:pPr>
            <a:r>
              <a:rPr lang="en-US" sz="1200" i="1">
                <a:solidFill>
                  <a:schemeClr val="tx2"/>
                </a:solidFill>
              </a:rPr>
              <a:t>We take those things that we learned, lessons learned from that particular case, and then my boss emails the lessons learned out like in a bullet form, very simple bullet form, so that they can now incorporate that into their shift huddles for the next two weeks. All of the charge nurses on both campuses. </a:t>
            </a:r>
            <a:r>
              <a:rPr lang="en-US" sz="1200">
                <a:solidFill>
                  <a:schemeClr val="tx2"/>
                </a:solidFill>
              </a:rPr>
              <a:t>-Middle-level leader</a:t>
            </a:r>
            <a:endParaRPr lang="en-US" sz="1200" dirty="0">
              <a:solidFill>
                <a:schemeClr val="tx2"/>
              </a:solidFill>
            </a:endParaRPr>
          </a:p>
        </p:txBody>
      </p:sp>
      <p:sp>
        <p:nvSpPr>
          <p:cNvPr id="4" name="Footer Placeholder 3">
            <a:extLst>
              <a:ext uri="{FF2B5EF4-FFF2-40B4-BE49-F238E27FC236}">
                <a16:creationId xmlns:a16="http://schemas.microsoft.com/office/drawing/2014/main" id="{000AC185-1CCE-5755-716C-1E249B871ED0}"/>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1C7B3795-4DA3-4556-2586-310E54BC043E}"/>
              </a:ext>
            </a:extLst>
          </p:cNvPr>
          <p:cNvSpPr>
            <a:spLocks noGrp="1"/>
          </p:cNvSpPr>
          <p:nvPr>
            <p:ph type="sldNum" sz="quarter" idx="12"/>
          </p:nvPr>
        </p:nvSpPr>
        <p:spPr/>
        <p:txBody>
          <a:bodyPr/>
          <a:lstStyle/>
          <a:p>
            <a:fld id="{9F27F450-B174-D942-82E3-F13855F227CF}" type="slidenum">
              <a:rPr lang="en-US" smtClean="0"/>
              <a:pPr/>
              <a:t>5</a:t>
            </a:fld>
            <a:endParaRPr lang="en-US" dirty="0"/>
          </a:p>
        </p:txBody>
      </p:sp>
      <p:pic>
        <p:nvPicPr>
          <p:cNvPr id="6" name="Picture 5">
            <a:extLst>
              <a:ext uri="{FF2B5EF4-FFF2-40B4-BE49-F238E27FC236}">
                <a16:creationId xmlns:a16="http://schemas.microsoft.com/office/drawing/2014/main" id="{C7BEDF5E-5581-7973-AF37-0F36C3086540}"/>
              </a:ext>
            </a:extLst>
          </p:cNvPr>
          <p:cNvPicPr>
            <a:picLocks noChangeAspect="1"/>
          </p:cNvPicPr>
          <p:nvPr/>
        </p:nvPicPr>
        <p:blipFill>
          <a:blip r:embed="rId3"/>
          <a:stretch>
            <a:fillRect/>
          </a:stretch>
        </p:blipFill>
        <p:spPr>
          <a:xfrm>
            <a:off x="3139859" y="4523030"/>
            <a:ext cx="2493480" cy="2334970"/>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C30263DC-BF68-5509-1ACC-FA87B52A0DE0}"/>
                  </a:ext>
                </a:extLst>
              </p14:cNvPr>
              <p14:cNvContentPartPr/>
              <p14:nvPr/>
            </p14:nvContentPartPr>
            <p14:xfrm>
              <a:off x="1472700" y="2196840"/>
              <a:ext cx="6437160" cy="891720"/>
            </p14:xfrm>
          </p:contentPart>
        </mc:Choice>
        <mc:Fallback xmlns="">
          <p:pic>
            <p:nvPicPr>
              <p:cNvPr id="10" name="Ink 9">
                <a:extLst>
                  <a:ext uri="{FF2B5EF4-FFF2-40B4-BE49-F238E27FC236}">
                    <a16:creationId xmlns:a16="http://schemas.microsoft.com/office/drawing/2014/main" id="{C30263DC-BF68-5509-1ACC-FA87B52A0DE0}"/>
                  </a:ext>
                </a:extLst>
              </p:cNvPr>
              <p:cNvPicPr/>
              <p:nvPr/>
            </p:nvPicPr>
            <p:blipFill>
              <a:blip r:embed="rId5"/>
              <a:stretch>
                <a:fillRect/>
              </a:stretch>
            </p:blipFill>
            <p:spPr>
              <a:xfrm>
                <a:off x="1419060" y="2089200"/>
                <a:ext cx="6544800" cy="1107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F2315A18-7A00-3451-C60B-CCDD053943E2}"/>
                  </a:ext>
                </a:extLst>
              </p14:cNvPr>
              <p14:cNvContentPartPr/>
              <p14:nvPr/>
            </p14:nvContentPartPr>
            <p14:xfrm>
              <a:off x="1444620" y="3503640"/>
              <a:ext cx="6597720" cy="1043640"/>
            </p14:xfrm>
          </p:contentPart>
        </mc:Choice>
        <mc:Fallback xmlns="">
          <p:pic>
            <p:nvPicPr>
              <p:cNvPr id="14" name="Ink 13">
                <a:extLst>
                  <a:ext uri="{FF2B5EF4-FFF2-40B4-BE49-F238E27FC236}">
                    <a16:creationId xmlns:a16="http://schemas.microsoft.com/office/drawing/2014/main" id="{F2315A18-7A00-3451-C60B-CCDD053943E2}"/>
                  </a:ext>
                </a:extLst>
              </p:cNvPr>
              <p:cNvPicPr/>
              <p:nvPr/>
            </p:nvPicPr>
            <p:blipFill>
              <a:blip r:embed="rId7"/>
              <a:stretch>
                <a:fillRect/>
              </a:stretch>
            </p:blipFill>
            <p:spPr>
              <a:xfrm>
                <a:off x="1390980" y="3395640"/>
                <a:ext cx="6705360" cy="1259280"/>
              </a:xfrm>
              <a:prstGeom prst="rect">
                <a:avLst/>
              </a:prstGeom>
            </p:spPr>
          </p:pic>
        </mc:Fallback>
      </mc:AlternateContent>
    </p:spTree>
    <p:extLst>
      <p:ext uri="{BB962C8B-B14F-4D97-AF65-F5344CB8AC3E}">
        <p14:creationId xmlns:p14="http://schemas.microsoft.com/office/powerpoint/2010/main" val="211995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The art of Storytelling through Experiential Marketing - Face2Face  Marketing Directory &amp; News">
            <a:extLst>
              <a:ext uri="{FF2B5EF4-FFF2-40B4-BE49-F238E27FC236}">
                <a16:creationId xmlns:a16="http://schemas.microsoft.com/office/drawing/2014/main" id="{28D95677-60E1-E7D9-7BB4-8EECEC73794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15" b="94585" l="4720" r="97120">
                        <a14:foregroundMark x1="28080" y1="12138" x2="52069" y2="8008"/>
                        <a14:foregroundMark x1="52974" y1="8023" x2="65840" y2="10271"/>
                        <a14:foregroundMark x1="65840" y1="10271" x2="71440" y2="24837"/>
                        <a14:foregroundMark x1="71440" y1="24837" x2="95594" y2="46211"/>
                        <a14:foregroundMark x1="95955" y1="55676" x2="96080" y2="88422"/>
                        <a14:foregroundMark x1="96080" y1="88422" x2="84560" y2="97012"/>
                        <a14:foregroundMark x1="84560" y1="97012" x2="15600" y2="95798"/>
                        <a14:foregroundMark x1="15600" y1="95798" x2="2800" y2="84594"/>
                        <a14:foregroundMark x1="2800" y1="84594" x2="1280" y2="63772"/>
                        <a14:foregroundMark x1="1280" y1="63772" x2="7680" y2="44164"/>
                        <a14:foregroundMark x1="7680" y1="44164" x2="18800" y2="31933"/>
                        <a14:foregroundMark x1="18800" y1="31933" x2="26800" y2="14286"/>
                        <a14:foregroundMark x1="26800" y1="14286" x2="37778" y2="5873"/>
                        <a14:foregroundMark x1="58404" y1="7188" x2="59520" y2="7376"/>
                        <a14:foregroundMark x1="15920" y1="38375" x2="7280" y2="52941"/>
                        <a14:foregroundMark x1="7280" y1="52941" x2="4720" y2="63585"/>
                        <a14:foregroundMark x1="13680" y1="88702" x2="31040" y2="88142"/>
                        <a14:foregroundMark x1="31040" y1="88142" x2="47520" y2="88235"/>
                        <a14:foregroundMark x1="47520" y1="88235" x2="57920" y2="94024"/>
                        <a14:foregroundMark x1="57920" y1="94024" x2="58800" y2="94024"/>
                        <a14:foregroundMark x1="72320" y1="93557" x2="88160" y2="73296"/>
                        <a14:foregroundMark x1="88160" y1="73296" x2="94800" y2="57143"/>
                        <a14:foregroundMark x1="5360" y1="88982" x2="12960" y2="93557"/>
                        <a14:foregroundMark x1="4960" y1="86275" x2="11360" y2="92717"/>
                        <a14:foregroundMark x1="6080" y1="90289" x2="12720" y2="92157"/>
                        <a14:foregroundMark x1="9040" y1="92997" x2="9040" y2="92997"/>
                        <a14:foregroundMark x1="10240" y1="92717" x2="6320" y2="90289"/>
                        <a14:foregroundMark x1="13680" y1="93557" x2="9280" y2="92717"/>
                        <a14:foregroundMark x1="25360" y1="15406" x2="33120" y2="9244"/>
                        <a14:foregroundMark x1="26240" y1="14286" x2="33600" y2="8964"/>
                        <a14:foregroundMark x1="65200" y1="10551" x2="74080" y2="23436"/>
                        <a14:foregroundMark x1="74080" y1="23436" x2="72560" y2="26891"/>
                        <a14:foregroundMark x1="65920" y1="11111" x2="72640" y2="25864"/>
                        <a14:foregroundMark x1="72640" y1="25864" x2="71680" y2="26331"/>
                        <a14:foregroundMark x1="68480" y1="11858" x2="72800" y2="16713"/>
                        <a14:foregroundMark x1="71200" y1="15126" x2="73920" y2="19888"/>
                        <a14:foregroundMark x1="68880" y1="11111" x2="72320" y2="14566"/>
                        <a14:foregroundMark x1="84720" y1="37068" x2="92960" y2="44818"/>
                        <a14:foregroundMark x1="86800" y1="37815" x2="92080" y2="41830"/>
                        <a14:foregroundMark x1="96400" y1="83100" x2="94960" y2="67974"/>
                        <a14:foregroundMark x1="94960" y1="67974" x2="96147" y2="60716"/>
                        <a14:foregroundMark x1="24640" y1="14286" x2="33360" y2="8683"/>
                        <a14:foregroundMark x1="25120" y1="12698" x2="32640" y2="9524"/>
                        <a14:foregroundMark x1="90000" y1="94585" x2="97120" y2="87675"/>
                        <a14:foregroundMark x1="37520" y1="8683" x2="49680" y2="7376"/>
                        <a14:foregroundMark x1="49680" y1="7376" x2="64400" y2="8683"/>
                        <a14:foregroundMark x1="64400" y1="8683" x2="69120" y2="13539"/>
                        <a14:foregroundMark x1="93200" y1="46405" x2="95760" y2="57703"/>
                        <a14:foregroundMark x1="93920" y1="46965" x2="96400" y2="78711"/>
                        <a14:foregroundMark x1="96400" y1="78711" x2="96160" y2="81513"/>
                        <a14:backgroundMark x1="33360" y1="3081" x2="49403" y2="5478"/>
                        <a14:backgroundMark x1="55202" y1="5786" x2="66720" y2="4015"/>
                        <a14:backgroundMark x1="66720" y1="4015" x2="99360" y2="5509"/>
                        <a14:backgroundMark x1="97360" y1="38936" x2="99360" y2="91410"/>
                      </a14:backgroundRemoval>
                    </a14:imgEffect>
                  </a14:imgLayer>
                </a14:imgProps>
              </a:ext>
              <a:ext uri="{28A0092B-C50C-407E-A947-70E740481C1C}">
                <a14:useLocalDpi xmlns:a14="http://schemas.microsoft.com/office/drawing/2010/main" val="0"/>
              </a:ext>
            </a:extLst>
          </a:blip>
          <a:srcRect/>
          <a:stretch>
            <a:fillRect/>
          </a:stretch>
        </p:blipFill>
        <p:spPr bwMode="auto">
          <a:xfrm>
            <a:off x="6731011" y="-275596"/>
            <a:ext cx="2827075" cy="24222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ED8C507-8ADC-189B-0274-5CB1ADCB7B9E}"/>
              </a:ext>
            </a:extLst>
          </p:cNvPr>
          <p:cNvSpPr>
            <a:spLocks noGrp="1"/>
          </p:cNvSpPr>
          <p:nvPr>
            <p:ph type="title"/>
          </p:nvPr>
        </p:nvSpPr>
        <p:spPr/>
        <p:txBody>
          <a:bodyPr/>
          <a:lstStyle/>
          <a:p>
            <a:r>
              <a:rPr lang="en-US" dirty="0"/>
              <a:t>Results cont.</a:t>
            </a:r>
          </a:p>
        </p:txBody>
      </p:sp>
      <p:sp>
        <p:nvSpPr>
          <p:cNvPr id="3" name="Content Placeholder 2">
            <a:extLst>
              <a:ext uri="{FF2B5EF4-FFF2-40B4-BE49-F238E27FC236}">
                <a16:creationId xmlns:a16="http://schemas.microsoft.com/office/drawing/2014/main" id="{8F3AE5BF-153C-F5CD-6786-68E9ED7E2BE2}"/>
              </a:ext>
            </a:extLst>
          </p:cNvPr>
          <p:cNvSpPr>
            <a:spLocks noGrp="1"/>
          </p:cNvSpPr>
          <p:nvPr>
            <p:ph idx="1"/>
          </p:nvPr>
        </p:nvSpPr>
        <p:spPr/>
        <p:txBody>
          <a:bodyPr>
            <a:normAutofit/>
          </a:bodyPr>
          <a:lstStyle/>
          <a:p>
            <a:r>
              <a:rPr lang="en-US" sz="1200" b="1" dirty="0">
                <a:solidFill>
                  <a:schemeClr val="tx2"/>
                </a:solidFill>
              </a:rPr>
              <a:t>Storytelling as part of strategic communications to support HAI prevention </a:t>
            </a:r>
          </a:p>
          <a:p>
            <a:pPr marL="285750" indent="-285750">
              <a:buFont typeface="Arial" panose="020B0604020202020204" pitchFamily="34" charset="0"/>
              <a:buChar char="•"/>
            </a:pPr>
            <a:r>
              <a:rPr lang="en-US" sz="1200" b="1" dirty="0"/>
              <a:t>To create impact</a:t>
            </a:r>
          </a:p>
          <a:p>
            <a:pPr lvl="1" indent="0">
              <a:lnSpc>
                <a:spcPct val="150000"/>
              </a:lnSpc>
              <a:spcBef>
                <a:spcPts val="0"/>
              </a:spcBef>
              <a:buNone/>
            </a:pPr>
            <a:r>
              <a:rPr lang="en-US" sz="1200" b="0" i="1" dirty="0">
                <a:solidFill>
                  <a:schemeClr val="tx2"/>
                </a:solidFill>
              </a:rPr>
              <a:t>The most powerful presentation that I ever made to the board was when I put faces of−and they weren’t the actual patients−but I put the names of the patients and there was a face up there. And, you know, when you start showing that okay this person came in to have this procedure done. They had expected mortality which was two percent and they died. People start to get impressed.</a:t>
            </a:r>
            <a:r>
              <a:rPr lang="en-US" sz="1200" b="0" dirty="0">
                <a:solidFill>
                  <a:schemeClr val="tx2"/>
                </a:solidFill>
              </a:rPr>
              <a:t> -Executive-level leader </a:t>
            </a:r>
          </a:p>
          <a:p>
            <a:pPr marL="285750" indent="-285750">
              <a:buFont typeface="Arial" panose="020B0604020202020204" pitchFamily="34" charset="0"/>
              <a:buChar char="•"/>
            </a:pPr>
            <a:r>
              <a:rPr lang="en-US" sz="1200" b="1" dirty="0">
                <a:solidFill>
                  <a:schemeClr val="tx2"/>
                </a:solidFill>
              </a:rPr>
              <a:t>To educate</a:t>
            </a:r>
          </a:p>
          <a:p>
            <a:pPr lvl="1" indent="0">
              <a:lnSpc>
                <a:spcPct val="150000"/>
              </a:lnSpc>
              <a:spcBef>
                <a:spcPts val="0"/>
              </a:spcBef>
              <a:buNone/>
            </a:pPr>
            <a:r>
              <a:rPr lang="en-US" sz="1200" i="1" dirty="0"/>
              <a:t>So, before we start the meeting, we talk about a safety story. So, whoever. It could be the EVS [Environmental Services] person’s [story]. It could be the respiratory person’s safety story. Whatever was done to prevent an event from happening to a patient. </a:t>
            </a:r>
            <a:r>
              <a:rPr lang="en-US" sz="1200" dirty="0"/>
              <a:t>-Middle-level leader</a:t>
            </a:r>
            <a:endParaRPr lang="en-US" sz="1200" dirty="0">
              <a:solidFill>
                <a:schemeClr val="tx2"/>
              </a:solidFill>
            </a:endParaRPr>
          </a:p>
          <a:p>
            <a:pPr marL="285750" indent="-285750">
              <a:buFont typeface="Arial" panose="020B0604020202020204" pitchFamily="34" charset="0"/>
              <a:buChar char="•"/>
            </a:pPr>
            <a:r>
              <a:rPr lang="en-US" sz="1200" b="1" dirty="0"/>
              <a:t>To acknowledge success</a:t>
            </a:r>
          </a:p>
          <a:p>
            <a:pPr lvl="1" indent="0">
              <a:lnSpc>
                <a:spcPct val="150000"/>
              </a:lnSpc>
              <a:spcBef>
                <a:spcPts val="0"/>
              </a:spcBef>
              <a:buNone/>
            </a:pPr>
            <a:r>
              <a:rPr lang="en-US" sz="1200" i="1" dirty="0"/>
              <a:t>Every day we do a 10 AM safety huddle in person in the auditorium. And so, quality reports, and if there are any shout-outs of any kind, great catches are talked about there. </a:t>
            </a:r>
            <a:r>
              <a:rPr lang="en-US" sz="1200" dirty="0"/>
              <a:t>-Middle-level leader</a:t>
            </a:r>
            <a:endParaRPr lang="en-US" sz="1200" dirty="0">
              <a:solidFill>
                <a:schemeClr val="tx2"/>
              </a:solidFill>
            </a:endParaRPr>
          </a:p>
          <a:p>
            <a:endParaRPr lang="en-US" sz="1200" dirty="0"/>
          </a:p>
        </p:txBody>
      </p:sp>
      <p:sp>
        <p:nvSpPr>
          <p:cNvPr id="4" name="Footer Placeholder 3">
            <a:extLst>
              <a:ext uri="{FF2B5EF4-FFF2-40B4-BE49-F238E27FC236}">
                <a16:creationId xmlns:a16="http://schemas.microsoft.com/office/drawing/2014/main" id="{F54F6F07-1F27-EC04-4F3F-58F039473DE6}"/>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7DAAE1BD-1731-A54E-CE7F-9B25EA579F94}"/>
              </a:ext>
            </a:extLst>
          </p:cNvPr>
          <p:cNvSpPr>
            <a:spLocks noGrp="1"/>
          </p:cNvSpPr>
          <p:nvPr>
            <p:ph type="sldNum" sz="quarter" idx="12"/>
          </p:nvPr>
        </p:nvSpPr>
        <p:spPr/>
        <p:txBody>
          <a:bodyPr/>
          <a:lstStyle/>
          <a:p>
            <a:fld id="{9F27F450-B174-D942-82E3-F13855F227CF}" type="slidenum">
              <a:rPr lang="en-US" smtClean="0"/>
              <a:pPr/>
              <a:t>6</a:t>
            </a:fld>
            <a:endParaRPr lang="en-US" dirty="0"/>
          </a:p>
        </p:txBody>
      </p:sp>
      <mc:AlternateContent xmlns:mc="http://schemas.openxmlformats.org/markup-compatibility/2006">
        <mc:Choice xmlns:p14="http://schemas.microsoft.com/office/powerpoint/2010/main" Requires="p14">
          <p:contentPart p14:bwMode="auto" r:id="rId5">
            <p14:nvContentPartPr>
              <p14:cNvPr id="7" name="Ink 6">
                <a:extLst>
                  <a:ext uri="{FF2B5EF4-FFF2-40B4-BE49-F238E27FC236}">
                    <a16:creationId xmlns:a16="http://schemas.microsoft.com/office/drawing/2014/main" id="{152ECC36-27B0-9438-73B4-5F9167B32508}"/>
                  </a:ext>
                </a:extLst>
              </p14:cNvPr>
              <p14:cNvContentPartPr/>
              <p14:nvPr/>
            </p14:nvContentPartPr>
            <p14:xfrm>
              <a:off x="1510500" y="2046720"/>
              <a:ext cx="6025680" cy="1293480"/>
            </p14:xfrm>
          </p:contentPart>
        </mc:Choice>
        <mc:Fallback>
          <p:pic>
            <p:nvPicPr>
              <p:cNvPr id="7" name="Ink 6">
                <a:extLst>
                  <a:ext uri="{FF2B5EF4-FFF2-40B4-BE49-F238E27FC236}">
                    <a16:creationId xmlns:a16="http://schemas.microsoft.com/office/drawing/2014/main" id="{152ECC36-27B0-9438-73B4-5F9167B32508}"/>
                  </a:ext>
                </a:extLst>
              </p:cNvPr>
              <p:cNvPicPr/>
              <p:nvPr/>
            </p:nvPicPr>
            <p:blipFill>
              <a:blip r:embed="rId6"/>
              <a:stretch>
                <a:fillRect/>
              </a:stretch>
            </p:blipFill>
            <p:spPr>
              <a:xfrm>
                <a:off x="1456860" y="1938720"/>
                <a:ext cx="6133320" cy="15091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Ink 8">
                <a:extLst>
                  <a:ext uri="{FF2B5EF4-FFF2-40B4-BE49-F238E27FC236}">
                    <a16:creationId xmlns:a16="http://schemas.microsoft.com/office/drawing/2014/main" id="{06B0941E-D5F7-CC81-0C54-1527B07DB8BD}"/>
                  </a:ext>
                </a:extLst>
              </p14:cNvPr>
              <p14:cNvContentPartPr/>
              <p14:nvPr/>
            </p14:nvContentPartPr>
            <p14:xfrm>
              <a:off x="1452900" y="3864000"/>
              <a:ext cx="5812920" cy="787320"/>
            </p14:xfrm>
          </p:contentPart>
        </mc:Choice>
        <mc:Fallback>
          <p:pic>
            <p:nvPicPr>
              <p:cNvPr id="9" name="Ink 8">
                <a:extLst>
                  <a:ext uri="{FF2B5EF4-FFF2-40B4-BE49-F238E27FC236}">
                    <a16:creationId xmlns:a16="http://schemas.microsoft.com/office/drawing/2014/main" id="{06B0941E-D5F7-CC81-0C54-1527B07DB8BD}"/>
                  </a:ext>
                </a:extLst>
              </p:cNvPr>
              <p:cNvPicPr/>
              <p:nvPr/>
            </p:nvPicPr>
            <p:blipFill>
              <a:blip r:embed="rId8"/>
              <a:stretch>
                <a:fillRect/>
              </a:stretch>
            </p:blipFill>
            <p:spPr>
              <a:xfrm>
                <a:off x="1399260" y="3756000"/>
                <a:ext cx="5920560" cy="10029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Ink 9">
                <a:extLst>
                  <a:ext uri="{FF2B5EF4-FFF2-40B4-BE49-F238E27FC236}">
                    <a16:creationId xmlns:a16="http://schemas.microsoft.com/office/drawing/2014/main" id="{D431A9DA-B863-190A-17DD-C474AD51800D}"/>
                  </a:ext>
                </a:extLst>
              </p14:cNvPr>
              <p14:cNvContentPartPr/>
              <p14:nvPr/>
            </p14:nvContentPartPr>
            <p14:xfrm>
              <a:off x="1452900" y="5091600"/>
              <a:ext cx="6262200" cy="445320"/>
            </p14:xfrm>
          </p:contentPart>
        </mc:Choice>
        <mc:Fallback>
          <p:pic>
            <p:nvPicPr>
              <p:cNvPr id="10" name="Ink 9">
                <a:extLst>
                  <a:ext uri="{FF2B5EF4-FFF2-40B4-BE49-F238E27FC236}">
                    <a16:creationId xmlns:a16="http://schemas.microsoft.com/office/drawing/2014/main" id="{D431A9DA-B863-190A-17DD-C474AD51800D}"/>
                  </a:ext>
                </a:extLst>
              </p:cNvPr>
              <p:cNvPicPr/>
              <p:nvPr/>
            </p:nvPicPr>
            <p:blipFill>
              <a:blip r:embed="rId10"/>
              <a:stretch>
                <a:fillRect/>
              </a:stretch>
            </p:blipFill>
            <p:spPr>
              <a:xfrm>
                <a:off x="1398900" y="4983600"/>
                <a:ext cx="6369840" cy="660960"/>
              </a:xfrm>
              <a:prstGeom prst="rect">
                <a:avLst/>
              </a:prstGeom>
            </p:spPr>
          </p:pic>
        </mc:Fallback>
      </mc:AlternateContent>
    </p:spTree>
    <p:extLst>
      <p:ext uri="{BB962C8B-B14F-4D97-AF65-F5344CB8AC3E}">
        <p14:creationId xmlns:p14="http://schemas.microsoft.com/office/powerpoint/2010/main" val="297015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F69D-71C0-0B7F-4FA8-44B31EB1C71E}"/>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FA365F71-775F-64EB-8E49-B098A9850C27}"/>
              </a:ext>
            </a:extLst>
          </p:cNvPr>
          <p:cNvSpPr>
            <a:spLocks noGrp="1"/>
          </p:cNvSpPr>
          <p:nvPr>
            <p:ph idx="1"/>
          </p:nvPr>
        </p:nvSpPr>
        <p:spPr/>
        <p:txBody>
          <a:bodyPr/>
          <a:lstStyle/>
          <a:p>
            <a:pPr marL="285750" indent="-285750">
              <a:buFont typeface="Arial" panose="020B0604020202020204" pitchFamily="34" charset="0"/>
              <a:buChar char="•"/>
            </a:pPr>
            <a:r>
              <a:rPr lang="en-US" dirty="0"/>
              <a:t>Hospital leaders play a key role in infection prevention by sharing information in meaningful ways</a:t>
            </a:r>
          </a:p>
          <a:p>
            <a:pPr marL="285750" indent="-285750">
              <a:buFont typeface="Arial" panose="020B0604020202020204" pitchFamily="34" charset="0"/>
              <a:buChar char="•"/>
            </a:pPr>
            <a:r>
              <a:rPr lang="en-US" dirty="0"/>
              <a:t>Strategic communication can be used with:</a:t>
            </a:r>
          </a:p>
          <a:p>
            <a:pPr marL="971550" lvl="1" indent="-285750">
              <a:lnSpc>
                <a:spcPts val="1000"/>
              </a:lnSpc>
              <a:buFont typeface="Arial" panose="020B0604020202020204" pitchFamily="34" charset="0"/>
              <a:buChar char="•"/>
            </a:pPr>
            <a:r>
              <a:rPr lang="en-US" dirty="0"/>
              <a:t>Content</a:t>
            </a:r>
          </a:p>
          <a:p>
            <a:pPr marL="971550" lvl="1" indent="-285750">
              <a:lnSpc>
                <a:spcPts val="1000"/>
              </a:lnSpc>
              <a:buFont typeface="Arial" panose="020B0604020202020204" pitchFamily="34" charset="0"/>
              <a:buChar char="•"/>
            </a:pPr>
            <a:r>
              <a:rPr lang="en-US" dirty="0"/>
              <a:t>Approach</a:t>
            </a:r>
          </a:p>
        </p:txBody>
      </p:sp>
      <p:sp>
        <p:nvSpPr>
          <p:cNvPr id="5" name="Slide Number Placeholder 4">
            <a:extLst>
              <a:ext uri="{FF2B5EF4-FFF2-40B4-BE49-F238E27FC236}">
                <a16:creationId xmlns:a16="http://schemas.microsoft.com/office/drawing/2014/main" id="{E51FD4AA-CE17-565E-0FFB-4B5287126453}"/>
              </a:ext>
            </a:extLst>
          </p:cNvPr>
          <p:cNvSpPr>
            <a:spLocks noGrp="1"/>
          </p:cNvSpPr>
          <p:nvPr>
            <p:ph type="sldNum" sz="quarter" idx="12"/>
          </p:nvPr>
        </p:nvSpPr>
        <p:spPr/>
        <p:txBody>
          <a:bodyPr/>
          <a:lstStyle/>
          <a:p>
            <a:fld id="{9F27F450-B174-D942-82E3-F13855F227CF}" type="slidenum">
              <a:rPr lang="en-US" smtClean="0"/>
              <a:pPr/>
              <a:t>7</a:t>
            </a:fld>
            <a:endParaRPr lang="en-US" dirty="0"/>
          </a:p>
        </p:txBody>
      </p:sp>
      <p:pic>
        <p:nvPicPr>
          <p:cNvPr id="6" name="Picture 5">
            <a:extLst>
              <a:ext uri="{FF2B5EF4-FFF2-40B4-BE49-F238E27FC236}">
                <a16:creationId xmlns:a16="http://schemas.microsoft.com/office/drawing/2014/main" id="{3A0839C1-6B0F-E96A-D303-4BEB99DB5F2A}"/>
              </a:ext>
            </a:extLst>
          </p:cNvPr>
          <p:cNvPicPr>
            <a:picLocks noChangeAspect="1"/>
          </p:cNvPicPr>
          <p:nvPr/>
        </p:nvPicPr>
        <p:blipFill>
          <a:blip r:embed="rId3"/>
          <a:stretch>
            <a:fillRect/>
          </a:stretch>
        </p:blipFill>
        <p:spPr>
          <a:xfrm>
            <a:off x="1062374" y="3135312"/>
            <a:ext cx="6648450" cy="3076575"/>
          </a:xfrm>
          <a:prstGeom prst="rect">
            <a:avLst/>
          </a:prstGeom>
        </p:spPr>
      </p:pic>
    </p:spTree>
    <p:extLst>
      <p:ext uri="{BB962C8B-B14F-4D97-AF65-F5344CB8AC3E}">
        <p14:creationId xmlns:p14="http://schemas.microsoft.com/office/powerpoint/2010/main" val="650424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F69D-71C0-0B7F-4FA8-44B31EB1C71E}"/>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FA365F71-775F-64EB-8E49-B098A9850C27}"/>
              </a:ext>
            </a:extLst>
          </p:cNvPr>
          <p:cNvSpPr>
            <a:spLocks noGrp="1"/>
          </p:cNvSpPr>
          <p:nvPr>
            <p:ph idx="1"/>
          </p:nvPr>
        </p:nvSpPr>
        <p:spPr/>
        <p:txBody>
          <a:bodyPr>
            <a:normAutofit/>
          </a:bodyPr>
          <a:lstStyle/>
          <a:p>
            <a:pPr marL="285750" indent="-285750">
              <a:buFont typeface="Arial" panose="020B0604020202020204" pitchFamily="34" charset="0"/>
              <a:buChar char="•"/>
            </a:pPr>
            <a:r>
              <a:rPr lang="en-US" dirty="0"/>
              <a:t>Study limitations – Although they identified strategies used by organizations, it didn’t examine the effectiveness of them. </a:t>
            </a:r>
          </a:p>
          <a:p>
            <a:pPr marL="285750" indent="-285750">
              <a:buFont typeface="Arial" panose="020B0604020202020204" pitchFamily="34" charset="0"/>
              <a:buChar char="•"/>
            </a:pPr>
            <a:r>
              <a:rPr lang="en-US" dirty="0"/>
              <a:t>What are your thoughts on this study including both higher- and lower-performing institutions?</a:t>
            </a:r>
          </a:p>
          <a:p>
            <a:pPr marL="285750" indent="-285750">
              <a:buFont typeface="Arial" panose="020B0604020202020204" pitchFamily="34" charset="0"/>
              <a:buChar char="•"/>
            </a:pPr>
            <a:r>
              <a:rPr lang="en-US" dirty="0"/>
              <a:t>Are there any strategies from this study that you currently use in your practice as an IP (or your hospital leaders use to communicate HAI prevention within the organization)?</a:t>
            </a:r>
          </a:p>
          <a:p>
            <a:pPr marL="285750" indent="-285750">
              <a:buFont typeface="Arial" panose="020B0604020202020204" pitchFamily="34" charset="0"/>
              <a:buChar char="•"/>
            </a:pPr>
            <a:r>
              <a:rPr lang="en-US" dirty="0"/>
              <a:t>Are there strategies from this study that you can implement to your current practice of IP information sharing?</a:t>
            </a:r>
          </a:p>
        </p:txBody>
      </p:sp>
      <p:sp>
        <p:nvSpPr>
          <p:cNvPr id="5" name="Slide Number Placeholder 4">
            <a:extLst>
              <a:ext uri="{FF2B5EF4-FFF2-40B4-BE49-F238E27FC236}">
                <a16:creationId xmlns:a16="http://schemas.microsoft.com/office/drawing/2014/main" id="{E51FD4AA-CE17-565E-0FFB-4B5287126453}"/>
              </a:ext>
            </a:extLst>
          </p:cNvPr>
          <p:cNvSpPr>
            <a:spLocks noGrp="1"/>
          </p:cNvSpPr>
          <p:nvPr>
            <p:ph type="sldNum" sz="quarter" idx="12"/>
          </p:nvPr>
        </p:nvSpPr>
        <p:spPr/>
        <p:txBody>
          <a:bodyPr/>
          <a:lstStyle/>
          <a:p>
            <a:fld id="{9F27F450-B174-D942-82E3-F13855F227CF}" type="slidenum">
              <a:rPr lang="en-US" smtClean="0"/>
              <a:pPr/>
              <a:t>8</a:t>
            </a:fld>
            <a:endParaRPr lang="en-US" dirty="0"/>
          </a:p>
        </p:txBody>
      </p:sp>
    </p:spTree>
    <p:extLst>
      <p:ext uri="{BB962C8B-B14F-4D97-AF65-F5344CB8AC3E}">
        <p14:creationId xmlns:p14="http://schemas.microsoft.com/office/powerpoint/2010/main" val="2604344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FDC12-ED2C-D04F-94E7-704BE7BE79E2}"/>
              </a:ext>
            </a:extLst>
          </p:cNvPr>
          <p:cNvSpPr>
            <a:spLocks noGrp="1"/>
          </p:cNvSpPr>
          <p:nvPr>
            <p:ph type="ctrTitle"/>
          </p:nvPr>
        </p:nvSpPr>
        <p:spPr/>
        <p:txBody>
          <a:bodyPr/>
          <a:lstStyle/>
          <a:p>
            <a:r>
              <a:rPr lang="en-US" dirty="0"/>
              <a:t>Thank you!</a:t>
            </a:r>
          </a:p>
        </p:txBody>
      </p:sp>
      <p:sp>
        <p:nvSpPr>
          <p:cNvPr id="5" name="TextBox 4">
            <a:extLst>
              <a:ext uri="{FF2B5EF4-FFF2-40B4-BE49-F238E27FC236}">
                <a16:creationId xmlns:a16="http://schemas.microsoft.com/office/drawing/2014/main" id="{A9379C99-785C-2A76-652D-DCF1AB0BDEEF}"/>
              </a:ext>
            </a:extLst>
          </p:cNvPr>
          <p:cNvSpPr txBox="1"/>
          <p:nvPr/>
        </p:nvSpPr>
        <p:spPr>
          <a:xfrm>
            <a:off x="1460342" y="3727624"/>
            <a:ext cx="5372100" cy="461665"/>
          </a:xfrm>
          <a:prstGeom prst="rect">
            <a:avLst/>
          </a:prstGeom>
          <a:noFill/>
        </p:spPr>
        <p:txBody>
          <a:bodyPr wrap="square" rtlCol="0">
            <a:spAutoFit/>
          </a:bodyPr>
          <a:lstStyle/>
          <a:p>
            <a:r>
              <a:rPr lang="en-US" sz="2400" dirty="0">
                <a:hlinkClick r:id="rId3"/>
              </a:rPr>
              <a:t>U.Rajapakse@gmail.com</a:t>
            </a:r>
            <a:endParaRPr lang="en-US" sz="2400" dirty="0"/>
          </a:p>
        </p:txBody>
      </p:sp>
      <p:pic>
        <p:nvPicPr>
          <p:cNvPr id="6" name="Picture 5">
            <a:extLst>
              <a:ext uri="{FF2B5EF4-FFF2-40B4-BE49-F238E27FC236}">
                <a16:creationId xmlns:a16="http://schemas.microsoft.com/office/drawing/2014/main" id="{E86D4022-54D8-8F6F-6097-EC876F3AD0AE}"/>
              </a:ext>
            </a:extLst>
          </p:cNvPr>
          <p:cNvPicPr>
            <a:picLocks noChangeAspect="1"/>
          </p:cNvPicPr>
          <p:nvPr/>
        </p:nvPicPr>
        <p:blipFill>
          <a:blip r:embed="rId4">
            <a:duotone>
              <a:schemeClr val="accent1">
                <a:shade val="45000"/>
                <a:satMod val="135000"/>
              </a:schemeClr>
              <a:prstClr val="white"/>
            </a:duotone>
          </a:blip>
          <a:stretch>
            <a:fillRect/>
          </a:stretch>
        </p:blipFill>
        <p:spPr>
          <a:xfrm>
            <a:off x="719470" y="3621499"/>
            <a:ext cx="607261" cy="607261"/>
          </a:xfrm>
          <a:prstGeom prst="rect">
            <a:avLst/>
          </a:prstGeom>
        </p:spPr>
      </p:pic>
    </p:spTree>
    <p:extLst>
      <p:ext uri="{BB962C8B-B14F-4D97-AF65-F5344CB8AC3E}">
        <p14:creationId xmlns:p14="http://schemas.microsoft.com/office/powerpoint/2010/main" val="73725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B365-2938-EAB9-D157-55C5739A6702}"/>
              </a:ext>
            </a:extLst>
          </p:cNvPr>
          <p:cNvSpPr>
            <a:spLocks noGrp="1"/>
          </p:cNvSpPr>
          <p:nvPr>
            <p:ph type="title"/>
          </p:nvPr>
        </p:nvSpPr>
        <p:spPr/>
        <p:txBody>
          <a:bodyPr/>
          <a:lstStyle/>
          <a:p>
            <a:r>
              <a:rPr lang="en-US" dirty="0"/>
              <a:t>Clipart parking lot</a:t>
            </a:r>
          </a:p>
        </p:txBody>
      </p:sp>
      <p:sp>
        <p:nvSpPr>
          <p:cNvPr id="4" name="Footer Placeholder 3">
            <a:extLst>
              <a:ext uri="{FF2B5EF4-FFF2-40B4-BE49-F238E27FC236}">
                <a16:creationId xmlns:a16="http://schemas.microsoft.com/office/drawing/2014/main" id="{82419AFA-38B5-6530-4325-98AFFB57D72D}"/>
              </a:ext>
            </a:extLst>
          </p:cNvPr>
          <p:cNvSpPr>
            <a:spLocks noGrp="1"/>
          </p:cNvSpPr>
          <p:nvPr>
            <p:ph type="ftr" sz="quarter" idx="11"/>
          </p:nvPr>
        </p:nvSpPr>
        <p:spPr/>
        <p:txBody>
          <a:bodyPr/>
          <a:lstStyle/>
          <a:p>
            <a:r>
              <a:rPr lang="en-US"/>
              <a:t>Confidential &amp; Proprietary</a:t>
            </a:r>
            <a:endParaRPr lang="en-US" dirty="0"/>
          </a:p>
        </p:txBody>
      </p:sp>
      <p:sp>
        <p:nvSpPr>
          <p:cNvPr id="5" name="Slide Number Placeholder 4">
            <a:extLst>
              <a:ext uri="{FF2B5EF4-FFF2-40B4-BE49-F238E27FC236}">
                <a16:creationId xmlns:a16="http://schemas.microsoft.com/office/drawing/2014/main" id="{A370B59E-BD29-3221-E032-338B33863A03}"/>
              </a:ext>
            </a:extLst>
          </p:cNvPr>
          <p:cNvSpPr>
            <a:spLocks noGrp="1"/>
          </p:cNvSpPr>
          <p:nvPr>
            <p:ph type="sldNum" sz="quarter" idx="12"/>
          </p:nvPr>
        </p:nvSpPr>
        <p:spPr/>
        <p:txBody>
          <a:bodyPr/>
          <a:lstStyle/>
          <a:p>
            <a:fld id="{9F27F450-B174-D942-82E3-F13855F227CF}" type="slidenum">
              <a:rPr lang="en-US" smtClean="0"/>
              <a:pPr/>
              <a:t>10</a:t>
            </a:fld>
            <a:endParaRPr lang="en-US" dirty="0"/>
          </a:p>
        </p:txBody>
      </p:sp>
      <p:grpSp>
        <p:nvGrpSpPr>
          <p:cNvPr id="13" name="Group 12">
            <a:extLst>
              <a:ext uri="{FF2B5EF4-FFF2-40B4-BE49-F238E27FC236}">
                <a16:creationId xmlns:a16="http://schemas.microsoft.com/office/drawing/2014/main" id="{85C7AEC2-39B9-CFF0-4EF4-1BD7BEE9A846}"/>
              </a:ext>
            </a:extLst>
          </p:cNvPr>
          <p:cNvGrpSpPr>
            <a:grpSpLocks noChangeAspect="1"/>
          </p:cNvGrpSpPr>
          <p:nvPr/>
        </p:nvGrpSpPr>
        <p:grpSpPr>
          <a:xfrm>
            <a:off x="0" y="1717676"/>
            <a:ext cx="5825067" cy="3274578"/>
            <a:chOff x="0" y="1717675"/>
            <a:chExt cx="9144000" cy="5140325"/>
          </a:xfrm>
        </p:grpSpPr>
        <p:grpSp>
          <p:nvGrpSpPr>
            <p:cNvPr id="9" name="Group 8">
              <a:extLst>
                <a:ext uri="{FF2B5EF4-FFF2-40B4-BE49-F238E27FC236}">
                  <a16:creationId xmlns:a16="http://schemas.microsoft.com/office/drawing/2014/main" id="{318783E8-17E7-B956-2F3A-2DBA05FA1AC9}"/>
                </a:ext>
              </a:extLst>
            </p:cNvPr>
            <p:cNvGrpSpPr/>
            <p:nvPr/>
          </p:nvGrpSpPr>
          <p:grpSpPr>
            <a:xfrm>
              <a:off x="0" y="1717675"/>
              <a:ext cx="9144000" cy="5140325"/>
              <a:chOff x="0" y="1717675"/>
              <a:chExt cx="9144000" cy="5140325"/>
            </a:xfrm>
          </p:grpSpPr>
          <p:pic>
            <p:nvPicPr>
              <p:cNvPr id="1026" name="Picture 2" descr="Presenting the… — Rogue Creatives">
                <a:extLst>
                  <a:ext uri="{FF2B5EF4-FFF2-40B4-BE49-F238E27FC236}">
                    <a16:creationId xmlns:a16="http://schemas.microsoft.com/office/drawing/2014/main" id="{047A58A3-F686-F911-A260-D74C2D0463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7675"/>
                <a:ext cx="9144000" cy="51403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60E40F2C-AF23-8CBA-C4B9-32DCA02D9536}"/>
                  </a:ext>
                </a:extLst>
              </p:cNvPr>
              <p:cNvSpPr/>
              <p:nvPr/>
            </p:nvSpPr>
            <p:spPr>
              <a:xfrm>
                <a:off x="1196622" y="1964267"/>
                <a:ext cx="508000" cy="304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10F91941-D804-F098-10B8-86CD3886FEEE}"/>
                </a:ext>
              </a:extLst>
            </p:cNvPr>
            <p:cNvSpPr/>
            <p:nvPr/>
          </p:nvSpPr>
          <p:spPr>
            <a:xfrm>
              <a:off x="6942667" y="3115734"/>
              <a:ext cx="1201897" cy="2596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a:extLst>
              <a:ext uri="{FF2B5EF4-FFF2-40B4-BE49-F238E27FC236}">
                <a16:creationId xmlns:a16="http://schemas.microsoft.com/office/drawing/2014/main" id="{DB266BBA-9B2D-AAD2-35A9-E99F67B9A893}"/>
              </a:ext>
            </a:extLst>
          </p:cNvPr>
          <p:cNvPicPr>
            <a:picLocks noChangeAspect="1"/>
          </p:cNvPicPr>
          <p:nvPr/>
        </p:nvPicPr>
        <p:blipFill rotWithShape="1">
          <a:blip r:embed="rId4"/>
          <a:srcRect t="8176"/>
          <a:stretch/>
        </p:blipFill>
        <p:spPr>
          <a:xfrm>
            <a:off x="5550796" y="1361011"/>
            <a:ext cx="4697007" cy="3232141"/>
          </a:xfrm>
          <a:prstGeom prst="rect">
            <a:avLst/>
          </a:prstGeom>
        </p:spPr>
      </p:pic>
      <p:pic>
        <p:nvPicPr>
          <p:cNvPr id="20" name="Picture 19">
            <a:extLst>
              <a:ext uri="{FF2B5EF4-FFF2-40B4-BE49-F238E27FC236}">
                <a16:creationId xmlns:a16="http://schemas.microsoft.com/office/drawing/2014/main" id="{61EE8FCB-6790-5135-6797-7B861567D1B9}"/>
              </a:ext>
            </a:extLst>
          </p:cNvPr>
          <p:cNvPicPr>
            <a:picLocks noChangeAspect="1"/>
          </p:cNvPicPr>
          <p:nvPr/>
        </p:nvPicPr>
        <p:blipFill>
          <a:blip r:embed="rId5"/>
          <a:stretch>
            <a:fillRect/>
          </a:stretch>
        </p:blipFill>
        <p:spPr>
          <a:xfrm>
            <a:off x="8144564" y="5586908"/>
            <a:ext cx="614244" cy="485775"/>
          </a:xfrm>
          <a:prstGeom prst="rect">
            <a:avLst/>
          </a:prstGeom>
        </p:spPr>
      </p:pic>
      <p:pic>
        <p:nvPicPr>
          <p:cNvPr id="22" name="Picture 2" descr="The art of Storytelling through Experiential Marketing - Face2Face  Marketing Directory &amp; News">
            <a:extLst>
              <a:ext uri="{FF2B5EF4-FFF2-40B4-BE49-F238E27FC236}">
                <a16:creationId xmlns:a16="http://schemas.microsoft.com/office/drawing/2014/main" id="{6A29869F-79B1-D69C-A631-3C7CFA194EC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4015" b="94585" l="4720" r="97120">
                        <a14:foregroundMark x1="28080" y1="12138" x2="52069" y2="8008"/>
                        <a14:foregroundMark x1="52974" y1="8023" x2="65840" y2="10271"/>
                        <a14:foregroundMark x1="65840" y1="10271" x2="71440" y2="24837"/>
                        <a14:foregroundMark x1="71440" y1="24837" x2="95594" y2="46211"/>
                        <a14:foregroundMark x1="95955" y1="55676" x2="96080" y2="88422"/>
                        <a14:foregroundMark x1="96080" y1="88422" x2="84560" y2="97012"/>
                        <a14:foregroundMark x1="84560" y1="97012" x2="15600" y2="95798"/>
                        <a14:foregroundMark x1="15600" y1="95798" x2="2800" y2="84594"/>
                        <a14:foregroundMark x1="2800" y1="84594" x2="1280" y2="63772"/>
                        <a14:foregroundMark x1="1280" y1="63772" x2="7680" y2="44164"/>
                        <a14:foregroundMark x1="7680" y1="44164" x2="18800" y2="31933"/>
                        <a14:foregroundMark x1="18800" y1="31933" x2="26800" y2="14286"/>
                        <a14:foregroundMark x1="26800" y1="14286" x2="37778" y2="5873"/>
                        <a14:foregroundMark x1="58404" y1="7188" x2="59520" y2="7376"/>
                        <a14:foregroundMark x1="15920" y1="38375" x2="7280" y2="52941"/>
                        <a14:foregroundMark x1="7280" y1="52941" x2="4720" y2="63585"/>
                        <a14:foregroundMark x1="13680" y1="88702" x2="31040" y2="88142"/>
                        <a14:foregroundMark x1="31040" y1="88142" x2="47520" y2="88235"/>
                        <a14:foregroundMark x1="47520" y1="88235" x2="57920" y2="94024"/>
                        <a14:foregroundMark x1="57920" y1="94024" x2="58800" y2="94024"/>
                        <a14:foregroundMark x1="72320" y1="93557" x2="88160" y2="73296"/>
                        <a14:foregroundMark x1="88160" y1="73296" x2="94800" y2="57143"/>
                        <a14:foregroundMark x1="5360" y1="88982" x2="12960" y2="93557"/>
                        <a14:foregroundMark x1="4960" y1="86275" x2="11360" y2="92717"/>
                        <a14:foregroundMark x1="6080" y1="90289" x2="12720" y2="92157"/>
                        <a14:foregroundMark x1="9040" y1="92997" x2="9040" y2="92997"/>
                        <a14:foregroundMark x1="10240" y1="92717" x2="6320" y2="90289"/>
                        <a14:foregroundMark x1="13680" y1="93557" x2="9280" y2="92717"/>
                        <a14:foregroundMark x1="25360" y1="15406" x2="33120" y2="9244"/>
                        <a14:foregroundMark x1="26240" y1="14286" x2="33600" y2="8964"/>
                        <a14:foregroundMark x1="65200" y1="10551" x2="74080" y2="23436"/>
                        <a14:foregroundMark x1="74080" y1="23436" x2="72560" y2="26891"/>
                        <a14:foregroundMark x1="65920" y1="11111" x2="72640" y2="25864"/>
                        <a14:foregroundMark x1="72640" y1="25864" x2="71680" y2="26331"/>
                        <a14:foregroundMark x1="68480" y1="11858" x2="72800" y2="16713"/>
                        <a14:foregroundMark x1="71200" y1="15126" x2="73920" y2="19888"/>
                        <a14:foregroundMark x1="68880" y1="11111" x2="72320" y2="14566"/>
                        <a14:foregroundMark x1="84720" y1="37068" x2="92960" y2="44818"/>
                        <a14:foregroundMark x1="86800" y1="37815" x2="92080" y2="41830"/>
                        <a14:foregroundMark x1="96400" y1="83100" x2="94960" y2="67974"/>
                        <a14:foregroundMark x1="94960" y1="67974" x2="96147" y2="60716"/>
                        <a14:foregroundMark x1="24640" y1="14286" x2="33360" y2="8683"/>
                        <a14:foregroundMark x1="25120" y1="12698" x2="32640" y2="9524"/>
                        <a14:foregroundMark x1="90000" y1="94585" x2="97120" y2="87675"/>
                        <a14:foregroundMark x1="37520" y1="8683" x2="49680" y2="7376"/>
                        <a14:foregroundMark x1="49680" y1="7376" x2="64400" y2="8683"/>
                        <a14:foregroundMark x1="64400" y1="8683" x2="69120" y2="13539"/>
                        <a14:foregroundMark x1="93200" y1="46405" x2="95760" y2="57703"/>
                        <a14:foregroundMark x1="93920" y1="46965" x2="96400" y2="78711"/>
                        <a14:foregroundMark x1="96400" y1="78711" x2="96160" y2="81513"/>
                        <a14:backgroundMark x1="33360" y1="3081" x2="49403" y2="5478"/>
                        <a14:backgroundMark x1="55202" y1="5786" x2="66720" y2="4015"/>
                        <a14:backgroundMark x1="66720" y1="4015" x2="99360" y2="5509"/>
                        <a14:backgroundMark x1="97360" y1="38936" x2="99360" y2="91410"/>
                      </a14:backgroundRemoval>
                    </a14:imgEffect>
                  </a14:imgLayer>
                </a14:imgProps>
              </a:ext>
              <a:ext uri="{28A0092B-C50C-407E-A947-70E740481C1C}">
                <a14:useLocalDpi xmlns:a14="http://schemas.microsoft.com/office/drawing/2010/main" val="0"/>
              </a:ext>
            </a:extLst>
          </a:blip>
          <a:srcRect/>
          <a:stretch>
            <a:fillRect/>
          </a:stretch>
        </p:blipFill>
        <p:spPr bwMode="auto">
          <a:xfrm>
            <a:off x="4386607" y="-213056"/>
            <a:ext cx="2827075" cy="24222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hlinkClick r:id="rId8"/>
            <a:extLst>
              <a:ext uri="{FF2B5EF4-FFF2-40B4-BE49-F238E27FC236}">
                <a16:creationId xmlns:a16="http://schemas.microsoft.com/office/drawing/2014/main" id="{7D736484-AE0D-F552-DAFB-BE5B15E8D627}"/>
              </a:ext>
            </a:extLst>
          </p:cNvPr>
          <p:cNvPicPr>
            <a:picLocks noChangeAspect="1"/>
          </p:cNvPicPr>
          <p:nvPr/>
        </p:nvPicPr>
        <p:blipFill rotWithShape="1">
          <a:blip r:embed="rId9"/>
          <a:srcRect b="38509"/>
          <a:stretch/>
        </p:blipFill>
        <p:spPr>
          <a:xfrm>
            <a:off x="762293" y="2977081"/>
            <a:ext cx="7613150" cy="2038061"/>
          </a:xfrm>
          <a:prstGeom prst="rect">
            <a:avLst/>
          </a:prstGeom>
        </p:spPr>
      </p:pic>
      <p:pic>
        <p:nvPicPr>
          <p:cNvPr id="2050" name="Picture 2" descr="830+ Hospital Leadership Stock Illustrations, Royalty-Free Vector Graphics  &amp; Clip Art - iStock | Hospital leadership mask">
            <a:extLst>
              <a:ext uri="{FF2B5EF4-FFF2-40B4-BE49-F238E27FC236}">
                <a16:creationId xmlns:a16="http://schemas.microsoft.com/office/drawing/2014/main" id="{5632E38D-1875-DDC1-D375-3169681C38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96360" y="3642363"/>
            <a:ext cx="3913220" cy="28965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Free Qualitative Data Analysis Course — Delve">
            <a:extLst>
              <a:ext uri="{FF2B5EF4-FFF2-40B4-BE49-F238E27FC236}">
                <a16:creationId xmlns:a16="http://schemas.microsoft.com/office/drawing/2014/main" id="{46895C75-936A-DF59-955F-6B121712F4F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9277" y="5051269"/>
            <a:ext cx="3674165" cy="1557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4625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624008189067319"/>
</p:tagLst>
</file>

<file path=ppt/tags/tag2.xml><?xml version="1.0" encoding="utf-8"?>
<p:tagLst xmlns:a="http://schemas.openxmlformats.org/drawingml/2006/main" xmlns:r="http://schemas.openxmlformats.org/officeDocument/2006/relationships" xmlns:p="http://schemas.openxmlformats.org/presentationml/2006/main">
  <p:tag name="TEMPLAFYSLIDEID" val="637624008189223533"/>
</p:tagLst>
</file>

<file path=ppt/tags/tag3.xml><?xml version="1.0" encoding="utf-8"?>
<p:tagLst xmlns:a="http://schemas.openxmlformats.org/drawingml/2006/main" xmlns:r="http://schemas.openxmlformats.org/officeDocument/2006/relationships" xmlns:p="http://schemas.openxmlformats.org/presentationml/2006/main">
  <p:tag name="TEMPLAFYSLIDEID" val="637624008189223533"/>
</p:tagLst>
</file>

<file path=ppt/theme/theme1.xml><?xml version="1.0" encoding="utf-8"?>
<a:theme xmlns:a="http://schemas.openxmlformats.org/drawingml/2006/main" name="Office Theme">
  <a:themeElements>
    <a:clrScheme name="Custom 1">
      <a:dk1>
        <a:srgbClr val="0074BC"/>
      </a:dk1>
      <a:lt1>
        <a:srgbClr val="FFFFFF"/>
      </a:lt1>
      <a:dk2>
        <a:srgbClr val="231E1F"/>
      </a:dk2>
      <a:lt2>
        <a:srgbClr val="00B5EE"/>
      </a:lt2>
      <a:accent1>
        <a:srgbClr val="00438C"/>
      </a:accent1>
      <a:accent2>
        <a:srgbClr val="F5F7FB"/>
      </a:accent2>
      <a:accent3>
        <a:srgbClr val="C2CBD4"/>
      </a:accent3>
      <a:accent4>
        <a:srgbClr val="8EA5B1"/>
      </a:accent4>
      <a:accent5>
        <a:srgbClr val="47636E"/>
      </a:accent5>
      <a:accent6>
        <a:srgbClr val="1E383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1168</TotalTime>
  <Words>1582</Words>
  <Application>Microsoft Office PowerPoint</Application>
  <PresentationFormat>Letter Paper (8.5x11 in)</PresentationFormat>
  <Paragraphs>116</Paragraphs>
  <Slides>10</Slides>
  <Notes>10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AdvOT5fa4e291</vt:lpstr>
      <vt:lpstr>Arial</vt:lpstr>
      <vt:lpstr>Calibri</vt:lpstr>
      <vt:lpstr>Wingdings</vt:lpstr>
      <vt:lpstr>Office Theme</vt:lpstr>
      <vt:lpstr>Journal Club</vt:lpstr>
      <vt:lpstr>Article Overview</vt:lpstr>
      <vt:lpstr>Study Design</vt:lpstr>
      <vt:lpstr>Methods</vt:lpstr>
      <vt:lpstr>Results</vt:lpstr>
      <vt:lpstr>Results cont.</vt:lpstr>
      <vt:lpstr>Conclusions</vt:lpstr>
      <vt:lpstr>Discussion</vt:lpstr>
      <vt:lpstr>Thank you!</vt:lpstr>
      <vt:lpstr>Clipart parking lot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Rajapakse, Uthpala</cp:lastModifiedBy>
  <cp:revision>125</cp:revision>
  <cp:lastPrinted>2024-02-02T20:15:24Z</cp:lastPrinted>
  <dcterms:created xsi:type="dcterms:W3CDTF">2019-08-09T17:39:31Z</dcterms:created>
  <dcterms:modified xsi:type="dcterms:W3CDTF">2024-02-02T20:53:18Z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2021-05-20T19:20:20.7800932</vt:lpwstr>
  </property>
  <property fmtid="{D5CDD505-2E9C-101B-9397-08002B2CF9AE}" pid="3" name="CustomerId">
    <vt:lpwstr>hss</vt:lpwstr>
  </property>
  <property fmtid="{D5CDD505-2E9C-101B-9397-08002B2CF9AE}" pid="4" name="TemplateId">
    <vt:lpwstr>637104106755350057</vt:lpwstr>
  </property>
  <property fmtid="{D5CDD505-2E9C-101B-9397-08002B2CF9AE}" pid="5" name="UserProfileId">
    <vt:lpwstr>637060559130072881</vt:lpwstr>
  </property>
</Properties>
</file>